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147479811" r:id="rId3"/>
    <p:sldId id="2147479828" r:id="rId4"/>
    <p:sldId id="276" r:id="rId5"/>
    <p:sldId id="2147479810" r:id="rId6"/>
    <p:sldId id="2147479829" r:id="rId7"/>
    <p:sldId id="2147479831" r:id="rId8"/>
    <p:sldId id="2147479832" r:id="rId9"/>
    <p:sldId id="2147479833" r:id="rId10"/>
    <p:sldId id="2147479834" r:id="rId11"/>
    <p:sldId id="2147479835" r:id="rId12"/>
    <p:sldId id="2147479830" r:id="rId13"/>
    <p:sldId id="2147479836" r:id="rId14"/>
    <p:sldId id="2147479837" r:id="rId15"/>
    <p:sldId id="2147479838" r:id="rId16"/>
    <p:sldId id="2147479839" r:id="rId17"/>
    <p:sldId id="2147479840" r:id="rId18"/>
    <p:sldId id="2147479841" r:id="rId19"/>
    <p:sldId id="2147479843" r:id="rId20"/>
    <p:sldId id="2147479844" r:id="rId21"/>
    <p:sldId id="2147479845" r:id="rId22"/>
    <p:sldId id="2147479847" r:id="rId23"/>
    <p:sldId id="2147479846" r:id="rId24"/>
    <p:sldId id="214747984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599" autoAdjust="0"/>
    <p:restoredTop sz="94660"/>
  </p:normalViewPr>
  <p:slideViewPr>
    <p:cSldViewPr snapToGrid="0">
      <p:cViewPr>
        <p:scale>
          <a:sx n="90" d="100"/>
          <a:sy n="90" d="100"/>
        </p:scale>
        <p:origin x="-106" y="23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90FD1-8143-4171-9D60-FF634CF39857}" type="datetimeFigureOut">
              <a:rPr lang="en-IN" smtClean="0"/>
              <a:pPr/>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33C41-4B6B-4BD5-8A43-DB968C4BAEF7}" type="slidenum">
              <a:rPr lang="en-IN" smtClean="0"/>
              <a:pPr/>
              <a:t>‹#›</a:t>
            </a:fld>
            <a:endParaRPr lang="en-IN"/>
          </a:p>
        </p:txBody>
      </p:sp>
    </p:spTree>
    <p:extLst>
      <p:ext uri="{BB962C8B-B14F-4D97-AF65-F5344CB8AC3E}">
        <p14:creationId xmlns:p14="http://schemas.microsoft.com/office/powerpoint/2010/main" xmlns="" val="3939388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After the services within your managed resource group are ready, you can manage the Databricks cluster through the Azure Databricks UI and through features such as auto-scaling and auto-termination.</a:t>
            </a: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pPr/>
              <a:t>8/25/2025 9:40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xmlns="" val="92863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7500" lnSpcReduction="20000"/>
          </a:bodyPr>
          <a:lstStyle/>
          <a:p>
            <a:pPr algn="l"/>
            <a:r>
              <a:rPr lang="en-US" b="0" i="0" dirty="0">
                <a:solidFill>
                  <a:srgbClr val="E6E6E6"/>
                </a:solidFill>
                <a:effectLst/>
                <a:latin typeface="Segoe UI" panose="020B0502040204020203" pitchFamily="34" charset="0"/>
              </a:rPr>
              <a:t>To gain a better understanding of how to process and analyze data with Apache Spark in Azure Databricks, it's important to understand the underlying architecture.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High-level overview</a:t>
            </a:r>
          </a:p>
          <a:p>
            <a:pPr algn="l"/>
            <a:r>
              <a:rPr lang="en-US" b="0" i="0" dirty="0">
                <a:solidFill>
                  <a:srgbClr val="E6E6E6"/>
                </a:solidFill>
                <a:effectLst/>
                <a:latin typeface="Segoe UI" panose="020B0502040204020203" pitchFamily="34" charset="0"/>
              </a:rPr>
              <a:t>From a high level, the Azure Databricks service launches and manages Apache Spark clusters within your Azure subscription. </a:t>
            </a:r>
          </a:p>
          <a:p>
            <a:pPr algn="l"/>
            <a:r>
              <a:rPr lang="en-US" b="0" i="0" dirty="0">
                <a:solidFill>
                  <a:srgbClr val="E6E6E6"/>
                </a:solidFill>
                <a:effectLst/>
                <a:latin typeface="Segoe UI" panose="020B0502040204020203" pitchFamily="34" charset="0"/>
              </a:rPr>
              <a:t>Apache Spark clusters are groups of computers that are treated as a single computer and handle the execution of commands issued from notebooks. </a:t>
            </a:r>
          </a:p>
          <a:p>
            <a:pPr algn="l"/>
            <a:r>
              <a:rPr lang="en-US" b="0" i="0" dirty="0">
                <a:solidFill>
                  <a:srgbClr val="E6E6E6"/>
                </a:solidFill>
                <a:effectLst/>
                <a:latin typeface="Segoe UI" panose="020B0502040204020203" pitchFamily="34" charset="0"/>
              </a:rPr>
              <a:t>Clusters enable processing of data to be parallelized across many computers to improve scale and performance. </a:t>
            </a:r>
          </a:p>
          <a:p>
            <a:pPr algn="l"/>
            <a:r>
              <a:rPr lang="en-US" b="0" i="0" dirty="0">
                <a:solidFill>
                  <a:srgbClr val="E6E6E6"/>
                </a:solidFill>
                <a:effectLst/>
                <a:latin typeface="Segoe UI" panose="020B0502040204020203" pitchFamily="34" charset="0"/>
              </a:rPr>
              <a:t>They consist of a Spark </a:t>
            </a:r>
            <a:r>
              <a:rPr lang="en-US" b="0" i="1" dirty="0">
                <a:solidFill>
                  <a:srgbClr val="E6E6E6"/>
                </a:solidFill>
                <a:effectLst/>
                <a:latin typeface="Segoe UI" panose="020B0502040204020203" pitchFamily="34" charset="0"/>
              </a:rPr>
              <a:t>driver</a:t>
            </a:r>
            <a:r>
              <a:rPr lang="en-US" b="0" i="0" dirty="0">
                <a:solidFill>
                  <a:srgbClr val="E6E6E6"/>
                </a:solidFill>
                <a:effectLst/>
                <a:latin typeface="Segoe UI" panose="020B0502040204020203" pitchFamily="34" charset="0"/>
              </a:rPr>
              <a:t> and </a:t>
            </a:r>
            <a:r>
              <a:rPr lang="en-US" b="0" i="1" dirty="0">
                <a:solidFill>
                  <a:srgbClr val="E6E6E6"/>
                </a:solidFill>
                <a:effectLst/>
                <a:latin typeface="Segoe UI" panose="020B0502040204020203" pitchFamily="34" charset="0"/>
              </a:rPr>
              <a:t>worker</a:t>
            </a:r>
            <a:r>
              <a:rPr lang="en-US" b="0" i="0" dirty="0">
                <a:solidFill>
                  <a:srgbClr val="E6E6E6"/>
                </a:solidFill>
                <a:effectLst/>
                <a:latin typeface="Segoe UI" panose="020B0502040204020203" pitchFamily="34" charset="0"/>
              </a:rPr>
              <a:t> nodes. The driver node sends work to the worker nodes and instructs them to pull data from a specified data source.</a:t>
            </a:r>
          </a:p>
          <a:p>
            <a:pPr algn="l"/>
            <a:r>
              <a:rPr lang="en-US" b="0" i="0" dirty="0">
                <a:solidFill>
                  <a:srgbClr val="E6E6E6"/>
                </a:solidFill>
                <a:effectLst/>
                <a:latin typeface="Segoe UI" panose="020B0502040204020203" pitchFamily="34" charset="0"/>
              </a:rPr>
              <a:t>In Databricks, the notebook interface is typically the driver program. This driver program contains the main loop for the program and creates distributed datasets on the cluster, then applies operations to those datasets. Driver programs access Apache Spark through a </a:t>
            </a:r>
            <a:r>
              <a:rPr lang="en-US" b="0" i="1" dirty="0">
                <a:solidFill>
                  <a:srgbClr val="E6E6E6"/>
                </a:solidFill>
                <a:effectLst/>
                <a:latin typeface="Segoe UI" panose="020B0502040204020203" pitchFamily="34" charset="0"/>
              </a:rPr>
              <a:t>SparkSession</a:t>
            </a:r>
            <a:r>
              <a:rPr lang="en-US" b="0" i="0" dirty="0">
                <a:solidFill>
                  <a:srgbClr val="E6E6E6"/>
                </a:solidFill>
                <a:effectLst/>
                <a:latin typeface="Segoe UI" panose="020B0502040204020203" pitchFamily="34" charset="0"/>
              </a:rPr>
              <a:t> object regardless of deployment location.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Microsoft Azure manages the cluster, and auto-scales it as needed based on your usage and the setting used when configuring the cluster. Auto-termination can also be enabled, which allows Azure to terminate the cluster after a specified number of minutes of inactivity.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Spark jobs in detail</a:t>
            </a:r>
          </a:p>
          <a:p>
            <a:pPr algn="l"/>
            <a:r>
              <a:rPr lang="en-US" b="0" i="0" dirty="0">
                <a:solidFill>
                  <a:srgbClr val="E6E6E6"/>
                </a:solidFill>
                <a:effectLst/>
                <a:latin typeface="Segoe UI" panose="020B0502040204020203" pitchFamily="34" charset="0"/>
              </a:rPr>
              <a:t>Work submitted to the cluster is split into as many independent jobs as needed. This is how work is distributed across the cluster's nodes. Jobs are further subdivided into tasks. The input to a job is partitioned into one or more partitions. These partitions are the unit of work for each slot. In between tasks, partitions may need to be reorganized and shared over the network.</a:t>
            </a:r>
          </a:p>
          <a:p>
            <a:pPr algn="l"/>
            <a:r>
              <a:rPr lang="en-US" b="0" i="0" dirty="0">
                <a:solidFill>
                  <a:srgbClr val="E6E6E6"/>
                </a:solidFill>
                <a:effectLst/>
                <a:latin typeface="Segoe UI" panose="020B0502040204020203" pitchFamily="34" charset="0"/>
              </a:rPr>
              <a:t>The secret to Spark's high performance is parallelism. Scaling </a:t>
            </a:r>
            <a:r>
              <a:rPr lang="en-US" b="0" i="1" dirty="0">
                <a:solidFill>
                  <a:srgbClr val="E6E6E6"/>
                </a:solidFill>
                <a:effectLst/>
                <a:latin typeface="Segoe UI" panose="020B0502040204020203" pitchFamily="34" charset="0"/>
              </a:rPr>
              <a:t>vertically</a:t>
            </a:r>
            <a:r>
              <a:rPr lang="en-US" b="0" i="0" dirty="0">
                <a:solidFill>
                  <a:srgbClr val="E6E6E6"/>
                </a:solidFill>
                <a:effectLst/>
                <a:latin typeface="Segoe UI" panose="020B0502040204020203" pitchFamily="34" charset="0"/>
              </a:rPr>
              <a:t> (by adding resources to a single computer) is limited to a finite amount of RAM, Threads and CPU speeds; but clusters scale </a:t>
            </a:r>
            <a:r>
              <a:rPr lang="en-US" b="0" i="1" dirty="0">
                <a:solidFill>
                  <a:srgbClr val="E6E6E6"/>
                </a:solidFill>
                <a:effectLst/>
                <a:latin typeface="Segoe UI" panose="020B0502040204020203" pitchFamily="34" charset="0"/>
              </a:rPr>
              <a:t>horizontally</a:t>
            </a:r>
            <a:r>
              <a:rPr lang="en-US" b="0" i="0" dirty="0">
                <a:solidFill>
                  <a:srgbClr val="E6E6E6"/>
                </a:solidFill>
                <a:effectLst/>
                <a:latin typeface="Segoe UI" panose="020B0502040204020203" pitchFamily="34" charset="0"/>
              </a:rPr>
              <a:t>, adding new nodes to the cluster as needed.</a:t>
            </a:r>
          </a:p>
          <a:p>
            <a:pPr algn="l"/>
            <a:r>
              <a:rPr lang="en-US" b="0" i="0" dirty="0">
                <a:solidFill>
                  <a:srgbClr val="E6E6E6"/>
                </a:solidFill>
                <a:effectLst/>
                <a:latin typeface="Segoe UI" panose="020B0502040204020203" pitchFamily="34" charset="0"/>
              </a:rPr>
              <a:t>Spark parallelizes jobs at two levels:</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first level of parallelization is the </a:t>
            </a:r>
            <a:r>
              <a:rPr lang="en-US" b="0" i="1" dirty="0">
                <a:solidFill>
                  <a:srgbClr val="E6E6E6"/>
                </a:solidFill>
                <a:effectLst/>
                <a:latin typeface="Segoe UI" panose="020B0502040204020203" pitchFamily="34" charset="0"/>
              </a:rPr>
              <a:t>executor</a:t>
            </a:r>
            <a:r>
              <a:rPr lang="en-US" b="0" i="0" dirty="0">
                <a:solidFill>
                  <a:srgbClr val="E6E6E6"/>
                </a:solidFill>
                <a:effectLst/>
                <a:latin typeface="Segoe UI" panose="020B0502040204020203" pitchFamily="34" charset="0"/>
              </a:rPr>
              <a:t> - a Java virtual machine (JVM) running on a worker node, typically, one instance per node.</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second level of parallelization is the </a:t>
            </a:r>
            <a:r>
              <a:rPr lang="en-US" b="0" i="1" dirty="0">
                <a:solidFill>
                  <a:srgbClr val="E6E6E6"/>
                </a:solidFill>
                <a:effectLst/>
                <a:latin typeface="Segoe UI" panose="020B0502040204020203" pitchFamily="34" charset="0"/>
              </a:rPr>
              <a:t>slot</a:t>
            </a:r>
            <a:r>
              <a:rPr lang="en-US" b="0" i="0" dirty="0">
                <a:solidFill>
                  <a:srgbClr val="E6E6E6"/>
                </a:solidFill>
                <a:effectLst/>
                <a:latin typeface="Segoe UI" panose="020B0502040204020203" pitchFamily="34" charset="0"/>
              </a:rPr>
              <a:t> - the number of which is determined by the number of cores and CPUs of each node.</a:t>
            </a:r>
          </a:p>
          <a:p>
            <a:pPr algn="l">
              <a:buFont typeface="Arial" panose="020B0604020202020204" pitchFamily="34" charset="0"/>
              <a:buChar char="•"/>
            </a:pPr>
            <a:r>
              <a:rPr lang="en-US" b="0" i="0" dirty="0">
                <a:solidFill>
                  <a:srgbClr val="E6E6E6"/>
                </a:solidFill>
                <a:effectLst/>
                <a:latin typeface="Segoe UI" panose="020B0502040204020203" pitchFamily="34" charset="0"/>
              </a:rPr>
              <a:t>Each executor has multiple slots to which parallelized tasks can be assigned.</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 JVM is naturally multi-threaded, but a single JVM, such as the one coordinating the work on the driver, has a finite upper limit. By splitting the work into tasks, the driver can assign units of work to *slots in the executors on worker nodes for parallel execution. Additionally, the driver determines how to partition the data so that it can be distributed for parallel processing. So, the driver assigns a partition of data to each task so that each task knows which piece of data it is to process. Once started, each task will fetch the partition of data assigned to it.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Jobs and stages</a:t>
            </a:r>
          </a:p>
          <a:p>
            <a:pPr algn="l"/>
            <a:r>
              <a:rPr lang="en-US" b="0" i="0" dirty="0">
                <a:solidFill>
                  <a:srgbClr val="E6E6E6"/>
                </a:solidFill>
                <a:effectLst/>
                <a:latin typeface="Segoe UI" panose="020B0502040204020203" pitchFamily="34" charset="0"/>
              </a:rPr>
              <a:t>Depending on the work being performed, multiple parallelized jobs may be required. Each job is broken down into </a:t>
            </a:r>
            <a:r>
              <a:rPr lang="en-US" b="0" i="1" dirty="0">
                <a:solidFill>
                  <a:srgbClr val="E6E6E6"/>
                </a:solidFill>
                <a:effectLst/>
                <a:latin typeface="Segoe UI" panose="020B0502040204020203" pitchFamily="34" charset="0"/>
              </a:rPr>
              <a:t>stages</a:t>
            </a:r>
            <a:r>
              <a:rPr lang="en-US" b="0" i="0" dirty="0">
                <a:solidFill>
                  <a:srgbClr val="E6E6E6"/>
                </a:solidFill>
                <a:effectLst/>
                <a:latin typeface="Segoe UI" panose="020B0502040204020203" pitchFamily="34" charset="0"/>
              </a:rPr>
              <a:t>. A useful analogy is to imagine that the job is to build a house:</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first stage would be to lay the foundation.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second stage would be to erect the walls.</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third stage would be to add the roof.</a:t>
            </a:r>
          </a:p>
          <a:p>
            <a:pPr algn="l"/>
            <a:r>
              <a:rPr lang="en-US" b="0" i="0" dirty="0">
                <a:solidFill>
                  <a:srgbClr val="E6E6E6"/>
                </a:solidFill>
                <a:effectLst/>
                <a:latin typeface="Segoe UI" panose="020B0502040204020203" pitchFamily="34" charset="0"/>
              </a:rPr>
              <a:t>Attempting to do any of these steps out of order just doesn't make sense, and may in fact be impossible. Similarly, Spark breaks each job into stages to ensure everything is done in the right order.</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Spark includes libraries for tasks ranging from SQL to streaming and machine learning, making it a tool for data processing tasks. Some of the Spark libraries include:</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Spark SQL: For working with structured data.</a:t>
            </a:r>
          </a:p>
          <a:p>
            <a:pPr algn="l">
              <a:spcBef>
                <a:spcPts val="1200"/>
              </a:spcBef>
              <a:spcAft>
                <a:spcPts val="1200"/>
              </a:spcAft>
              <a:buFont typeface="Arial" panose="020B0604020202020204" pitchFamily="34" charset="0"/>
              <a:buChar char="•"/>
            </a:pPr>
            <a:r>
              <a:rPr lang="en-US" b="0" i="0" dirty="0" err="1">
                <a:solidFill>
                  <a:srgbClr val="161616"/>
                </a:solidFill>
                <a:effectLst/>
                <a:latin typeface="Segoe UI" panose="020B0502040204020203" pitchFamily="34" charset="0"/>
              </a:rPr>
              <a:t>SparkML</a:t>
            </a:r>
            <a:r>
              <a:rPr lang="en-US" b="0" i="0" dirty="0">
                <a:solidFill>
                  <a:srgbClr val="161616"/>
                </a:solidFill>
                <a:effectLst/>
                <a:latin typeface="Segoe UI" panose="020B0502040204020203" pitchFamily="34" charset="0"/>
              </a:rPr>
              <a:t>: For machine learning.</a:t>
            </a:r>
          </a:p>
          <a:p>
            <a:pPr algn="l">
              <a:spcBef>
                <a:spcPts val="1200"/>
              </a:spcBef>
              <a:spcAft>
                <a:spcPts val="1200"/>
              </a:spcAft>
              <a:buFont typeface="Arial" panose="020B0604020202020204" pitchFamily="34" charset="0"/>
              <a:buChar char="•"/>
            </a:pPr>
            <a:r>
              <a:rPr lang="en-US" b="0" i="0" dirty="0" err="1">
                <a:solidFill>
                  <a:srgbClr val="161616"/>
                </a:solidFill>
                <a:effectLst/>
                <a:latin typeface="Segoe UI" panose="020B0502040204020203" pitchFamily="34" charset="0"/>
              </a:rPr>
              <a:t>GraphX</a:t>
            </a:r>
            <a:r>
              <a:rPr lang="en-US" b="0" i="0" dirty="0">
                <a:solidFill>
                  <a:srgbClr val="161616"/>
                </a:solidFill>
                <a:effectLst/>
                <a:latin typeface="Segoe UI" panose="020B0502040204020203" pitchFamily="34" charset="0"/>
              </a:rPr>
              <a:t>: For graph processing.</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Spark Streaming: For real-time data processing.</a:t>
            </a:r>
          </a:p>
          <a:p>
            <a:endParaRPr lang="en-IN" dirty="0"/>
          </a:p>
          <a:p>
            <a:endParaRPr lang="en-IN" dirty="0"/>
          </a:p>
          <a:p>
            <a:r>
              <a:rPr lang="en-US" b="0" i="0" dirty="0">
                <a:solidFill>
                  <a:srgbClr val="161616"/>
                </a:solidFill>
                <a:effectLst/>
                <a:latin typeface="Segoe UI" panose="020B0502040204020203" pitchFamily="34" charset="0"/>
              </a:rPr>
              <a:t>Spark can run on a variety of distributed systems, including Hadoop YARN, Apache Mesos, Kubernetes, or Spark's own cluster manager. It also reads from and writes to diverse data sources like HDFS, Cassandra, HBase, and Amazon S3.</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pPr/>
              <a:t>8/25/2025 9:40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xmlns="" val="358905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201CEF-C9D4-AFD7-8681-48F873366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FCA708F-C091-97C1-52A4-231F0F6B07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702E300-747E-296C-1B9F-A5CBD9153344}"/>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53C3A53F-AC37-4DD8-7930-70AD0040F1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3B4E25B-BB56-A4A0-0665-8628E10F4394}"/>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313563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9213D-6CC5-91FE-BA2D-A725457067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96E9CDA-1C74-9C7C-5841-584CA27F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3BF4199-E250-AACB-43DB-40E878EB6646}"/>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A7322841-AE90-0829-0A56-35B78BB4B6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CF54FB8-7EA5-7A1D-26FB-811FEA5E8AF9}"/>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46597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E17276C-0F35-2873-0ACF-7E5083DF05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0327E0B-DCD7-3E89-C893-A9C66A7225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7F97887-D915-04C0-B283-A135814C8861}"/>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55374CD8-8F24-E923-4D37-DF9C8E0CE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3A0B35E-A939-7A6E-CDC8-A844F8C5E6A5}"/>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1853065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xmlns=""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752874220"/>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ECDC73-403D-3049-E4F5-6DF66BB1DB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3A81AE5-C451-8B2E-8F9A-8FB953D54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A699AAA-055E-A333-93D8-B1B36A6A5DB5}"/>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EB04BCBE-090C-13BD-2141-C1115FB9AA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2E77C17-6382-9FF8-F12E-D374AE37AD62}"/>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195584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1E156-4896-39B1-C1D1-AF1BE44797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F753964-5F63-52BA-A604-19F0335312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29FB495-E926-D544-4117-4CB1986CCAB8}"/>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C8054F99-CF4F-9B10-3C32-C7909C7EB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9CBB51C-13FC-30E0-203C-90625F37C524}"/>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2025697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92594B-BCBD-EF03-A9F6-C5647757D4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1C4030F-6CE4-3591-AFA2-E2DDBACD88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BF2E2B78-3DD8-3978-952C-33456C82C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C164BD0-ADF9-B0DA-53F0-E36BBDD1D0D9}"/>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6" name="Footer Placeholder 5">
            <a:extLst>
              <a:ext uri="{FF2B5EF4-FFF2-40B4-BE49-F238E27FC236}">
                <a16:creationId xmlns:a16="http://schemas.microsoft.com/office/drawing/2014/main" xmlns="" id="{CC5344F4-1273-62A6-FF15-4E416688FC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BF01FEE-99D8-7566-BC37-DCF4764D7DF2}"/>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295012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3B3CD9-A1C1-D1E4-92B2-C0557D9F54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FC7D8E9-C9C7-AE86-6CC8-7C293C074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A47BDFA-F111-2BDD-FD3D-543D07883F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99E108B-FEE1-9262-F530-C19260DC0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AB8082C-8A82-E86E-1FC9-2D09EC62D6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F7151E2C-4586-9FB2-6F2B-E3C7FDF52F62}"/>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8" name="Footer Placeholder 7">
            <a:extLst>
              <a:ext uri="{FF2B5EF4-FFF2-40B4-BE49-F238E27FC236}">
                <a16:creationId xmlns:a16="http://schemas.microsoft.com/office/drawing/2014/main" xmlns="" id="{721E1115-B3B9-33BA-2CE2-24DADE857B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AD0561C4-38E9-0C6D-A2C5-08EADD9E51A0}"/>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1075249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6B9951-82E5-4BB3-ABA9-68C5C2221F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95F8DCA-D8CC-2A21-C6A0-5C740BC06CB3}"/>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4" name="Footer Placeholder 3">
            <a:extLst>
              <a:ext uri="{FF2B5EF4-FFF2-40B4-BE49-F238E27FC236}">
                <a16:creationId xmlns:a16="http://schemas.microsoft.com/office/drawing/2014/main" xmlns="" id="{7F51FD63-65D2-9E29-FBFB-A3F2B01009A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E7F887E3-0A04-F9D8-201D-6F3178153CAC}"/>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284735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3E239F-D3DD-0123-59DF-631615B5DD7B}"/>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3" name="Footer Placeholder 2">
            <a:extLst>
              <a:ext uri="{FF2B5EF4-FFF2-40B4-BE49-F238E27FC236}">
                <a16:creationId xmlns:a16="http://schemas.microsoft.com/office/drawing/2014/main" xmlns="" id="{BC366572-6846-7824-3E6B-DC3A764A6E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1A4D3CC6-3298-7DCD-F7D3-3129C9F2003A}"/>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2955917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0D3D9D-D48E-176F-AEBB-04A50DF2E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77650FB-F895-3F43-9221-47EF97127F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AED7E680-8630-6590-C2D7-A0FEBEE77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4F81E9C-84F6-B376-47BB-9457EDB91A32}"/>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6" name="Footer Placeholder 5">
            <a:extLst>
              <a:ext uri="{FF2B5EF4-FFF2-40B4-BE49-F238E27FC236}">
                <a16:creationId xmlns:a16="http://schemas.microsoft.com/office/drawing/2014/main" xmlns="" id="{BB85E231-8952-6071-FDBC-A5EB193B78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9F57C8D-0FBF-FFA7-2B10-F1F6F7E45C55}"/>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11140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40455D-BC09-BF12-2BAE-311D6D411E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FA280B3-5AEC-E8AE-228F-24DBE6C44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4C4952D-5408-672E-8B39-CE4221DC1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1561204-8BDC-9097-7B85-D18B7DD4F4CD}"/>
              </a:ext>
            </a:extLst>
          </p:cNvPr>
          <p:cNvSpPr>
            <a:spLocks noGrp="1"/>
          </p:cNvSpPr>
          <p:nvPr>
            <p:ph type="dt" sz="half" idx="10"/>
          </p:nvPr>
        </p:nvSpPr>
        <p:spPr/>
        <p:txBody>
          <a:bodyPr/>
          <a:lstStyle/>
          <a:p>
            <a:fld id="{1A18EA23-7F4B-458B-B152-043B37C819FB}" type="datetimeFigureOut">
              <a:rPr lang="en-IN" smtClean="0"/>
              <a:pPr/>
              <a:t>25-08-2025</a:t>
            </a:fld>
            <a:endParaRPr lang="en-IN"/>
          </a:p>
        </p:txBody>
      </p:sp>
      <p:sp>
        <p:nvSpPr>
          <p:cNvPr id="6" name="Footer Placeholder 5">
            <a:extLst>
              <a:ext uri="{FF2B5EF4-FFF2-40B4-BE49-F238E27FC236}">
                <a16:creationId xmlns:a16="http://schemas.microsoft.com/office/drawing/2014/main" xmlns="" id="{15D3CD46-7687-0AD9-2694-C785D2D90C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10C08F8-C8F4-65BA-AECC-F550B45CE49F}"/>
              </a:ext>
            </a:extLst>
          </p:cNvPr>
          <p:cNvSpPr>
            <a:spLocks noGrp="1"/>
          </p:cNvSpPr>
          <p:nvPr>
            <p:ph type="sldNum" sz="quarter" idx="12"/>
          </p:nvPr>
        </p:nvSpPr>
        <p:spPr/>
        <p:txBody>
          <a:body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143807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D8904B4-CD7B-089A-28AC-421640FD6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AEDDA6E-1327-563A-21E2-3CE1A4F7E3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674A632-15FF-9416-D816-9D62BC886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18EA23-7F4B-458B-B152-043B37C819FB}" type="datetimeFigureOut">
              <a:rPr lang="en-IN" smtClean="0"/>
              <a:pPr/>
              <a:t>25-08-2025</a:t>
            </a:fld>
            <a:endParaRPr lang="en-IN"/>
          </a:p>
        </p:txBody>
      </p:sp>
      <p:sp>
        <p:nvSpPr>
          <p:cNvPr id="5" name="Footer Placeholder 4">
            <a:extLst>
              <a:ext uri="{FF2B5EF4-FFF2-40B4-BE49-F238E27FC236}">
                <a16:creationId xmlns:a16="http://schemas.microsoft.com/office/drawing/2014/main" xmlns="" id="{9D86DF97-E542-786F-1F4F-9FF028321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xmlns="" id="{CEAA12B4-A47C-ECA8-5BF9-2840BACED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23919-7AD0-49B5-A74E-8A7F5D231109}" type="slidenum">
              <a:rPr lang="en-IN" smtClean="0"/>
              <a:pPr/>
              <a:t>‹#›</a:t>
            </a:fld>
            <a:endParaRPr lang="en-IN"/>
          </a:p>
        </p:txBody>
      </p:sp>
    </p:spTree>
    <p:extLst>
      <p:ext uri="{BB962C8B-B14F-4D97-AF65-F5344CB8AC3E}">
        <p14:creationId xmlns:p14="http://schemas.microsoft.com/office/powerpoint/2010/main" xmlns="" val="3899991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xmlns="" id="{C7D023E4-8DE1-436E-9847-ED6A4B4B04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xmlns="" id="{8B2B1708-8CE4-4A20-94F5-55118AE2CB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1F9866A9-B167-4D75-8F7F-360025AD6B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7167"/>
            <a:ext cx="12188952" cy="3490956"/>
            <a:chOff x="651279" y="598259"/>
            <a:chExt cx="10889442" cy="5680742"/>
          </a:xfrm>
        </p:grpSpPr>
        <p:sp>
          <p:nvSpPr>
            <p:cNvPr id="14" name="Color">
              <a:extLst>
                <a:ext uri="{FF2B5EF4-FFF2-40B4-BE49-F238E27FC236}">
                  <a16:creationId xmlns:a16="http://schemas.microsoft.com/office/drawing/2014/main" xmlns="" id="{C2DD07C1-6CFB-48E5-AD0E-AC091042BB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xmlns="" id="{F9A8FC0F-BD29-4D9A-ABF1-D75E3A269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Graphic 3">
            <a:extLst>
              <a:ext uri="{FF2B5EF4-FFF2-40B4-BE49-F238E27FC236}">
                <a16:creationId xmlns:a16="http://schemas.microsoft.com/office/drawing/2014/main" xmlns="" id="{42DCA9E0-CCCA-9D7D-CC3D-8791C35F718A}"/>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05030" y="1065276"/>
            <a:ext cx="4727448" cy="4727448"/>
          </a:xfrm>
          <a:prstGeom prst="rect">
            <a:avLst/>
          </a:prstGeom>
        </p:spPr>
      </p:pic>
      <p:grpSp>
        <p:nvGrpSpPr>
          <p:cNvPr id="17" name="Group 16">
            <a:extLst>
              <a:ext uri="{FF2B5EF4-FFF2-40B4-BE49-F238E27FC236}">
                <a16:creationId xmlns:a16="http://schemas.microsoft.com/office/drawing/2014/main" xmlns="" id="{E27AF472-EAE3-4572-AB69-B92BD10DBC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xmlns="" id="{BF4DB9D2-6215-420C-874C-82EADF8C6C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xmlns="" id="{1F003139-C97C-44FA-B139-32E4DFDCE9C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xmlns="" id="{5CE4DD6E-8CEA-45EE-B630-DBC22144D8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xmlns="" id="{A4372F7F-AA3C-470B-AA61-7C35B7722C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xmlns="" id="{34B605BF-D199-43DD-9328-E99F2ADFC6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xmlns="" id="{E5D42A77-7336-4A35-8922-8098A16AA2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xmlns="" id="{7401EE7D-B85D-4C10-AB8C-71884EFB11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xmlns="" id="{253692A6-0348-1174-7DF7-48791513C04A}"/>
              </a:ext>
            </a:extLst>
          </p:cNvPr>
          <p:cNvSpPr>
            <a:spLocks noGrp="1"/>
          </p:cNvSpPr>
          <p:nvPr>
            <p:ph type="ctrTitle"/>
          </p:nvPr>
        </p:nvSpPr>
        <p:spPr>
          <a:xfrm>
            <a:off x="789708" y="1014574"/>
            <a:ext cx="5633531" cy="2226769"/>
          </a:xfrm>
        </p:spPr>
        <p:txBody>
          <a:bodyPr anchor="ctr">
            <a:normAutofit/>
          </a:bodyPr>
          <a:lstStyle/>
          <a:p>
            <a:pPr algn="l"/>
            <a:r>
              <a:rPr lang="en-US" sz="4800">
                <a:solidFill>
                  <a:schemeClr val="bg1"/>
                </a:solidFill>
              </a:rPr>
              <a:t>Apache Spark</a:t>
            </a:r>
            <a:endParaRPr lang="en-IN" sz="4800">
              <a:solidFill>
                <a:schemeClr val="bg1"/>
              </a:solidFill>
            </a:endParaRPr>
          </a:p>
        </p:txBody>
      </p:sp>
      <p:sp>
        <p:nvSpPr>
          <p:cNvPr id="3" name="Subtitle 2">
            <a:extLst>
              <a:ext uri="{FF2B5EF4-FFF2-40B4-BE49-F238E27FC236}">
                <a16:creationId xmlns:a16="http://schemas.microsoft.com/office/drawing/2014/main" xmlns="" id="{F7AB097C-2EAB-916E-98FF-0361E20EA576}"/>
              </a:ext>
            </a:extLst>
          </p:cNvPr>
          <p:cNvSpPr>
            <a:spLocks noGrp="1"/>
          </p:cNvSpPr>
          <p:nvPr>
            <p:ph type="subTitle" idx="1"/>
          </p:nvPr>
        </p:nvSpPr>
        <p:spPr>
          <a:xfrm>
            <a:off x="789708" y="3640633"/>
            <a:ext cx="5631417" cy="2487212"/>
          </a:xfrm>
        </p:spPr>
        <p:txBody>
          <a:bodyPr anchor="ctr">
            <a:normAutofit/>
          </a:bodyPr>
          <a:lstStyle/>
          <a:p>
            <a:pPr algn="l"/>
            <a:r>
              <a:rPr lang="en-US">
                <a:solidFill>
                  <a:schemeClr val="tx2"/>
                </a:solidFill>
              </a:rPr>
              <a:t>(Heart of Azure Databricks Data Analysis)</a:t>
            </a:r>
            <a:endParaRPr lang="en-IN">
              <a:solidFill>
                <a:schemeClr val="tx2"/>
              </a:solidFill>
            </a:endParaRPr>
          </a:p>
        </p:txBody>
      </p:sp>
    </p:spTree>
    <p:extLst>
      <p:ext uri="{BB962C8B-B14F-4D97-AF65-F5344CB8AC3E}">
        <p14:creationId xmlns:p14="http://schemas.microsoft.com/office/powerpoint/2010/main" xmlns="" val="8610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355600" y="228616"/>
            <a:ext cx="9621520" cy="5877544"/>
          </a:xfrm>
          <a:prstGeom prst="rect">
            <a:avLst/>
          </a:prstGeom>
          <a:noFill/>
          <a:ln w="9525">
            <a:noFill/>
            <a:miter lim="800000"/>
            <a:headEnd/>
            <a:tailEnd/>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398000" y="361658"/>
            <a:ext cx="3879360" cy="3417861"/>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713678" y="1357546"/>
            <a:ext cx="6055921" cy="3285574"/>
          </a:xfrm>
          <a:prstGeom prst="rect">
            <a:avLst/>
          </a:prstGeom>
          <a:noFill/>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23" y="751840"/>
            <a:ext cx="11018520" cy="553998"/>
          </a:xfrm>
        </p:spPr>
        <p:txBody>
          <a:bodyPr>
            <a:normAutofit fontScale="90000"/>
          </a:bodyPr>
          <a:lstStyle/>
          <a:p>
            <a:r>
              <a:rPr lang="en-US" dirty="0" smtClean="0">
                <a:solidFill>
                  <a:srgbClr val="FF0000"/>
                </a:solidFill>
              </a:rPr>
              <a:t>Connect DB to ADLS Gen 2</a:t>
            </a:r>
            <a:br>
              <a:rPr lang="en-US" dirty="0" smtClean="0">
                <a:solidFill>
                  <a:srgbClr val="FF0000"/>
                </a:solidFill>
              </a:rPr>
            </a:br>
            <a:r>
              <a:rPr lang="en-US" b="1" dirty="0" smtClean="0"/>
              <a:t>Connect to Azure Data Lake Storage or Blob Storage using Azure credentials</a:t>
            </a:r>
            <a:br>
              <a:rPr lang="en-US" b="1" dirty="0" smtClean="0"/>
            </a:br>
            <a:endParaRPr lang="en-US" dirty="0">
              <a:solidFill>
                <a:srgbClr val="FF0000"/>
              </a:solidFill>
            </a:endParaRPr>
          </a:p>
        </p:txBody>
      </p:sp>
      <p:sp>
        <p:nvSpPr>
          <p:cNvPr id="3" name="Content Placeholder 2"/>
          <p:cNvSpPr>
            <a:spLocks noGrp="1"/>
          </p:cNvSpPr>
          <p:nvPr>
            <p:ph sz="quarter" idx="10"/>
          </p:nvPr>
        </p:nvSpPr>
        <p:spPr>
          <a:xfrm>
            <a:off x="513080" y="1709420"/>
            <a:ext cx="11018838" cy="1612749"/>
          </a:xfrm>
        </p:spPr>
        <p:txBody>
          <a:bodyPr>
            <a:noAutofit/>
          </a:bodyPr>
          <a:lstStyle/>
          <a:p>
            <a:r>
              <a:rPr lang="en-US" sz="3200" dirty="0" smtClean="0"/>
              <a:t>App Registration </a:t>
            </a:r>
          </a:p>
          <a:p>
            <a:r>
              <a:rPr lang="en-US" sz="3200" dirty="0" smtClean="0"/>
              <a:t>RBAC to ADLS Gen2</a:t>
            </a:r>
          </a:p>
          <a:p>
            <a:endParaRPr lang="en-US" sz="3200" dirty="0" smtClean="0"/>
          </a:p>
          <a:p>
            <a:endParaRPr lang="en-US" sz="3200" dirty="0" smtClean="0"/>
          </a:p>
          <a:p>
            <a:endParaRPr lang="en-US" sz="3200" dirty="0" smtClean="0"/>
          </a:p>
          <a:p>
            <a:endParaRPr lang="en-US" sz="3200" dirty="0" smtClean="0"/>
          </a:p>
          <a:p>
            <a:r>
              <a:rPr lang="en-US" sz="3200" dirty="0" smtClean="0"/>
              <a:t>Access Key</a:t>
            </a:r>
          </a:p>
          <a:p>
            <a:r>
              <a:rPr lang="en-US" sz="3200" dirty="0" err="1" smtClean="0"/>
              <a:t>Databricks</a:t>
            </a:r>
            <a:endParaRPr lang="en-US" sz="3200" dirty="0"/>
          </a:p>
        </p:txBody>
      </p:sp>
      <p:sp>
        <p:nvSpPr>
          <p:cNvPr id="4" name="Rectangle 3"/>
          <p:cNvSpPr/>
          <p:nvPr/>
        </p:nvSpPr>
        <p:spPr>
          <a:xfrm>
            <a:off x="1046480" y="3048000"/>
            <a:ext cx="1706880" cy="1483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9072880" y="3261360"/>
            <a:ext cx="2143760" cy="20929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4612640" y="3068320"/>
            <a:ext cx="2357120" cy="2712720"/>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rot="10800000">
            <a:off x="7305040" y="4246880"/>
            <a:ext cx="163576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0800000">
            <a:off x="2936240" y="3505200"/>
            <a:ext cx="1788160" cy="1198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07440" y="4592320"/>
            <a:ext cx="1415772" cy="369332"/>
          </a:xfrm>
          <a:prstGeom prst="rect">
            <a:avLst/>
          </a:prstGeom>
          <a:noFill/>
        </p:spPr>
        <p:txBody>
          <a:bodyPr wrap="none" rtlCol="0">
            <a:spAutoFit/>
          </a:bodyPr>
          <a:lstStyle/>
          <a:p>
            <a:r>
              <a:rPr lang="en-US" dirty="0" smtClean="0"/>
              <a:t>ADLS Gen2</a:t>
            </a:r>
            <a:endParaRPr lang="en-US" dirty="0"/>
          </a:p>
        </p:txBody>
      </p:sp>
      <p:sp>
        <p:nvSpPr>
          <p:cNvPr id="12" name="TextBox 11"/>
          <p:cNvSpPr txBox="1"/>
          <p:nvPr/>
        </p:nvSpPr>
        <p:spPr>
          <a:xfrm>
            <a:off x="4886960" y="6024880"/>
            <a:ext cx="1890261" cy="369332"/>
          </a:xfrm>
          <a:prstGeom prst="rect">
            <a:avLst/>
          </a:prstGeom>
          <a:noFill/>
        </p:spPr>
        <p:txBody>
          <a:bodyPr wrap="none" rtlCol="0">
            <a:spAutoFit/>
          </a:bodyPr>
          <a:lstStyle/>
          <a:p>
            <a:r>
              <a:rPr lang="en-US" dirty="0" smtClean="0"/>
              <a:t>App Registration</a:t>
            </a:r>
            <a:endParaRPr lang="en-US" dirty="0"/>
          </a:p>
        </p:txBody>
      </p:sp>
      <p:sp>
        <p:nvSpPr>
          <p:cNvPr id="13" name="TextBox 12"/>
          <p:cNvSpPr txBox="1"/>
          <p:nvPr/>
        </p:nvSpPr>
        <p:spPr>
          <a:xfrm>
            <a:off x="9337040" y="2773680"/>
            <a:ext cx="2488823" cy="369332"/>
          </a:xfrm>
          <a:prstGeom prst="rect">
            <a:avLst/>
          </a:prstGeom>
          <a:noFill/>
        </p:spPr>
        <p:txBody>
          <a:bodyPr wrap="none" rtlCol="0">
            <a:spAutoFit/>
          </a:bodyPr>
          <a:lstStyle/>
          <a:p>
            <a:r>
              <a:rPr lang="en-US" dirty="0" err="1" smtClean="0"/>
              <a:t>Databricks</a:t>
            </a:r>
            <a:r>
              <a:rPr lang="en-US" dirty="0" smtClean="0"/>
              <a:t> Workspace</a:t>
            </a:r>
            <a:endParaRPr lang="en-US" dirty="0"/>
          </a:p>
        </p:txBody>
      </p:sp>
      <p:cxnSp>
        <p:nvCxnSpPr>
          <p:cNvPr id="15" name="Straight Connector 14"/>
          <p:cNvCxnSpPr/>
          <p:nvPr/>
        </p:nvCxnSpPr>
        <p:spPr>
          <a:xfrm flipV="1">
            <a:off x="0" y="1605280"/>
            <a:ext cx="12192000" cy="4064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a:srcRect/>
          <a:stretch>
            <a:fillRect/>
          </a:stretch>
        </p:blipFill>
        <p:spPr bwMode="auto">
          <a:xfrm>
            <a:off x="330200" y="201450"/>
            <a:ext cx="11282680" cy="632127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52116" y="256210"/>
            <a:ext cx="3160044" cy="1958670"/>
          </a:xfrm>
          <a:prstGeom prst="rect">
            <a:avLst/>
          </a:prstGeom>
          <a:noFill/>
          <a:ln w="9525">
            <a:noFill/>
            <a:miter lim="800000"/>
            <a:headEnd/>
            <a:tailEnd/>
          </a:ln>
        </p:spPr>
      </p:pic>
      <p:pic>
        <p:nvPicPr>
          <p:cNvPr id="5" name="Picture 4" descr="No alt text provided for this image"/>
          <p:cNvPicPr/>
          <p:nvPr/>
        </p:nvPicPr>
        <p:blipFill>
          <a:blip r:embed="rId3"/>
          <a:srcRect/>
          <a:stretch>
            <a:fillRect/>
          </a:stretch>
        </p:blipFill>
        <p:spPr bwMode="auto">
          <a:xfrm>
            <a:off x="6065520" y="0"/>
            <a:ext cx="4876800" cy="718312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435452" y="2695190"/>
            <a:ext cx="5294787" cy="2811529"/>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454094" y="282800"/>
            <a:ext cx="9015026" cy="453304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cstate="print"/>
          <a:srcRect/>
          <a:stretch>
            <a:fillRect/>
          </a:stretch>
        </p:blipFill>
        <p:spPr bwMode="auto">
          <a:xfrm>
            <a:off x="122036" y="353684"/>
            <a:ext cx="10759324" cy="596583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a:srcRect/>
          <a:stretch>
            <a:fillRect/>
          </a:stretch>
        </p:blipFill>
        <p:spPr bwMode="auto">
          <a:xfrm>
            <a:off x="205796" y="291418"/>
            <a:ext cx="6611563" cy="4666661"/>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6675636" y="892714"/>
            <a:ext cx="4815324" cy="404504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cstate="print"/>
          <a:srcRect/>
          <a:stretch>
            <a:fillRect/>
          </a:stretch>
        </p:blipFill>
        <p:spPr bwMode="auto">
          <a:xfrm>
            <a:off x="0" y="282724"/>
            <a:ext cx="6202126" cy="4126716"/>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6329680" y="590420"/>
            <a:ext cx="5242559" cy="3524379"/>
          </a:xfrm>
          <a:prstGeom prst="rect">
            <a:avLst/>
          </a:prstGeom>
          <a:noFill/>
        </p:spPr>
      </p:pic>
      <p:pic>
        <p:nvPicPr>
          <p:cNvPr id="6" name="Picture 5"/>
          <p:cNvPicPr/>
          <p:nvPr/>
        </p:nvPicPr>
        <p:blipFill>
          <a:blip r:embed="rId4"/>
          <a:srcRect/>
          <a:stretch>
            <a:fillRect/>
          </a:stretch>
        </p:blipFill>
        <p:spPr bwMode="auto">
          <a:xfrm>
            <a:off x="400461" y="4641356"/>
            <a:ext cx="3730438" cy="1639288"/>
          </a:xfrm>
          <a:prstGeom prst="rect">
            <a:avLst/>
          </a:prstGeom>
          <a:noFill/>
          <a:ln w="9525">
            <a:noFill/>
            <a:miter lim="800000"/>
            <a:headEnd/>
            <a:tailEnd/>
          </a:ln>
        </p:spPr>
      </p:pic>
      <p:pic>
        <p:nvPicPr>
          <p:cNvPr id="7" name="Picture 6"/>
          <p:cNvPicPr/>
          <p:nvPr/>
        </p:nvPicPr>
        <p:blipFill>
          <a:blip r:embed="rId5"/>
          <a:srcRect/>
          <a:stretch>
            <a:fillRect/>
          </a:stretch>
        </p:blipFill>
        <p:spPr bwMode="auto">
          <a:xfrm>
            <a:off x="5985527" y="4242689"/>
            <a:ext cx="4102066" cy="217246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303335" y="877735"/>
            <a:ext cx="6537732" cy="3685798"/>
          </a:xfrm>
          <a:prstGeom prst="rect">
            <a:avLst/>
          </a:prstGeom>
          <a:noFill/>
          <a:ln w="9525">
            <a:noFill/>
            <a:miter lim="800000"/>
            <a:headEnd/>
            <a:tailEnd/>
          </a:ln>
        </p:spPr>
      </p:pic>
      <p:sp>
        <p:nvSpPr>
          <p:cNvPr id="5" name="TextBox 4"/>
          <p:cNvSpPr txBox="1"/>
          <p:nvPr/>
        </p:nvSpPr>
        <p:spPr>
          <a:xfrm>
            <a:off x="6934200" y="1210734"/>
            <a:ext cx="5257800" cy="1477328"/>
          </a:xfrm>
          <a:prstGeom prst="rect">
            <a:avLst/>
          </a:prstGeom>
          <a:noFill/>
        </p:spPr>
        <p:txBody>
          <a:bodyPr wrap="square" rtlCol="0">
            <a:spAutoFit/>
          </a:bodyPr>
          <a:lstStyle/>
          <a:p>
            <a:pPr lvl="0"/>
            <a:r>
              <a:rPr lang="en-US" b="1" dirty="0" smtClean="0"/>
              <a:t>Optimize command in </a:t>
            </a:r>
            <a:r>
              <a:rPr lang="en-US" b="1" dirty="0" err="1" smtClean="0"/>
              <a:t>Databricks</a:t>
            </a:r>
            <a:r>
              <a:rPr lang="en-US" b="1" dirty="0" smtClean="0"/>
              <a:t> primarily reduces the number </a:t>
            </a:r>
            <a:r>
              <a:rPr lang="en-US" b="1" dirty="0" smtClean="0"/>
              <a:t>of </a:t>
            </a:r>
            <a:r>
              <a:rPr lang="en-US" b="1" dirty="0" smtClean="0"/>
              <a:t>small files and compacts data, improving query performance and storage efficiency.</a:t>
            </a:r>
            <a:endParaRPr lang="en-US" dirty="0" smtClean="0"/>
          </a:p>
          <a:p>
            <a:endParaRPr lang="en-US"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tei Zaharia - Databricks | LinkedIn">
            <a:extLst>
              <a:ext uri="{FF2B5EF4-FFF2-40B4-BE49-F238E27FC236}">
                <a16:creationId xmlns:a16="http://schemas.microsoft.com/office/drawing/2014/main" xmlns="" id="{BEE40750-C27A-0B4B-F483-A0F1430C158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51661" y="303455"/>
            <a:ext cx="19050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descr="Ali Ghodsi - Wikipedia">
            <a:extLst>
              <a:ext uri="{FF2B5EF4-FFF2-40B4-BE49-F238E27FC236}">
                <a16:creationId xmlns:a16="http://schemas.microsoft.com/office/drawing/2014/main" xmlns="" id="{7B82DE0A-CB41-9C90-0C47-077718E20FA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45830" y="208205"/>
            <a:ext cx="2095500" cy="20955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FC62E686-6751-0133-55C7-8CA8F4116EFC}"/>
              </a:ext>
            </a:extLst>
          </p:cNvPr>
          <p:cNvSpPr txBox="1"/>
          <p:nvPr/>
        </p:nvSpPr>
        <p:spPr>
          <a:xfrm>
            <a:off x="1452282" y="2528047"/>
            <a:ext cx="2635624" cy="246221"/>
          </a:xfrm>
          <a:prstGeom prst="rect">
            <a:avLst/>
          </a:prstGeom>
          <a:noFill/>
        </p:spPr>
        <p:txBody>
          <a:bodyPr wrap="square" lIns="0" tIns="0" rIns="0" bIns="0" rtlCol="0">
            <a:spAutoFit/>
          </a:bodyPr>
          <a:lstStyle/>
          <a:p>
            <a:pPr algn="ctr"/>
            <a:r>
              <a:rPr lang="en-US" sz="1600" dirty="0"/>
              <a:t>Matei </a:t>
            </a:r>
            <a:r>
              <a:rPr lang="en-US" sz="1600" dirty="0" err="1"/>
              <a:t>Zaharia</a:t>
            </a:r>
            <a:endParaRPr lang="en-IN" sz="1600" dirty="0"/>
          </a:p>
        </p:txBody>
      </p:sp>
      <p:sp>
        <p:nvSpPr>
          <p:cNvPr id="5" name="TextBox 4">
            <a:extLst>
              <a:ext uri="{FF2B5EF4-FFF2-40B4-BE49-F238E27FC236}">
                <a16:creationId xmlns:a16="http://schemas.microsoft.com/office/drawing/2014/main" xmlns="" id="{15EBEDCF-DF76-F677-8775-F30575B4CED8}"/>
              </a:ext>
            </a:extLst>
          </p:cNvPr>
          <p:cNvSpPr txBox="1"/>
          <p:nvPr/>
        </p:nvSpPr>
        <p:spPr>
          <a:xfrm>
            <a:off x="4675768" y="2545745"/>
            <a:ext cx="2635624" cy="246221"/>
          </a:xfrm>
          <a:prstGeom prst="rect">
            <a:avLst/>
          </a:prstGeom>
          <a:noFill/>
        </p:spPr>
        <p:txBody>
          <a:bodyPr wrap="square" lIns="0" tIns="0" rIns="0" bIns="0" rtlCol="0">
            <a:spAutoFit/>
          </a:bodyPr>
          <a:lstStyle/>
          <a:p>
            <a:pPr algn="ctr"/>
            <a:r>
              <a:rPr lang="en-US" sz="1600" dirty="0"/>
              <a:t>Ali </a:t>
            </a:r>
            <a:r>
              <a:rPr lang="en-US" sz="1600" dirty="0" err="1"/>
              <a:t>Ghodsi</a:t>
            </a:r>
            <a:endParaRPr lang="en-IN" sz="1600" dirty="0"/>
          </a:p>
        </p:txBody>
      </p:sp>
      <p:pic>
        <p:nvPicPr>
          <p:cNvPr id="9222" name="Picture 6" descr="Ion Stoica - Wikipedia">
            <a:extLst>
              <a:ext uri="{FF2B5EF4-FFF2-40B4-BE49-F238E27FC236}">
                <a16:creationId xmlns:a16="http://schemas.microsoft.com/office/drawing/2014/main" xmlns="" id="{80C98E9E-5494-74F4-5496-3BAD594244D0}"/>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41120" y="446896"/>
            <a:ext cx="2728397" cy="182118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431A7F8E-A52B-97AB-4B22-1E5F60E2D6DE}"/>
              </a:ext>
            </a:extLst>
          </p:cNvPr>
          <p:cNvSpPr txBox="1"/>
          <p:nvPr/>
        </p:nvSpPr>
        <p:spPr>
          <a:xfrm>
            <a:off x="8033893" y="2545512"/>
            <a:ext cx="2635624" cy="246221"/>
          </a:xfrm>
          <a:prstGeom prst="rect">
            <a:avLst/>
          </a:prstGeom>
          <a:noFill/>
        </p:spPr>
        <p:txBody>
          <a:bodyPr wrap="square" lIns="0" tIns="0" rIns="0" bIns="0" rtlCol="0">
            <a:spAutoFit/>
          </a:bodyPr>
          <a:lstStyle/>
          <a:p>
            <a:pPr algn="ctr"/>
            <a:r>
              <a:rPr lang="en-US" sz="1600" dirty="0"/>
              <a:t>Ion Stoica</a:t>
            </a:r>
            <a:endParaRPr lang="en-IN" sz="1600" dirty="0"/>
          </a:p>
        </p:txBody>
      </p:sp>
      <p:sp>
        <p:nvSpPr>
          <p:cNvPr id="10" name="TextBox 9">
            <a:extLst>
              <a:ext uri="{FF2B5EF4-FFF2-40B4-BE49-F238E27FC236}">
                <a16:creationId xmlns:a16="http://schemas.microsoft.com/office/drawing/2014/main" xmlns="" id="{D0CDC7EE-D91E-0102-0FE3-00257DD6BF6C}"/>
              </a:ext>
            </a:extLst>
          </p:cNvPr>
          <p:cNvSpPr txBox="1"/>
          <p:nvPr/>
        </p:nvSpPr>
        <p:spPr>
          <a:xfrm>
            <a:off x="1452282" y="4742345"/>
            <a:ext cx="9517826" cy="9071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The Databricks company was founded by the original creators of Apache Spark. As an open source software project, Apache Spark has committers from many top companies, including Databricks.</a:t>
            </a:r>
            <a:endParaRPr lang="en-IN" dirty="0"/>
          </a:p>
        </p:txBody>
      </p:sp>
      <p:sp>
        <p:nvSpPr>
          <p:cNvPr id="14" name="TextBox 13">
            <a:extLst>
              <a:ext uri="{FF2B5EF4-FFF2-40B4-BE49-F238E27FC236}">
                <a16:creationId xmlns:a16="http://schemas.microsoft.com/office/drawing/2014/main" xmlns="" id="{78B0134D-05D3-292D-5C7B-0A44B526BF49}"/>
              </a:ext>
            </a:extLst>
          </p:cNvPr>
          <p:cNvSpPr txBox="1"/>
          <p:nvPr/>
        </p:nvSpPr>
        <p:spPr>
          <a:xfrm>
            <a:off x="1452282" y="3636054"/>
            <a:ext cx="9517827" cy="90717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Apache Spark is at the heart of the Azure Databricks platform and is the technology powering compute clusters and SQL warehouses. Azure Databricks is an optimized platform for Apache Spark, providing an efficient and simple platform for running Apache Spark workloads.</a:t>
            </a:r>
            <a:endParaRPr lang="en-IN" dirty="0"/>
          </a:p>
        </p:txBody>
      </p:sp>
    </p:spTree>
    <p:extLst>
      <p:ext uri="{BB962C8B-B14F-4D97-AF65-F5344CB8AC3E}">
        <p14:creationId xmlns:p14="http://schemas.microsoft.com/office/powerpoint/2010/main" xmlns="" val="29228231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491412" y="391949"/>
            <a:ext cx="7941388" cy="5297651"/>
          </a:xfrm>
          <a:prstGeom prst="rect">
            <a:avLst/>
          </a:prstGeom>
          <a:noFill/>
          <a:ln w="9525">
            <a:noFill/>
            <a:miter lim="800000"/>
            <a:headEnd/>
            <a:tailEnd/>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cstate="print"/>
          <a:srcRect/>
          <a:stretch>
            <a:fillRect/>
          </a:stretch>
        </p:blipFill>
        <p:spPr bwMode="auto">
          <a:xfrm>
            <a:off x="191183" y="480484"/>
            <a:ext cx="6582150" cy="4904316"/>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892799" y="732732"/>
            <a:ext cx="5926667" cy="3001068"/>
          </a:xfrm>
          <a:prstGeom prst="rect">
            <a:avLst/>
          </a:prstGeom>
          <a:noFill/>
          <a:ln w="9525">
            <a:noFill/>
            <a:miter lim="800000"/>
            <a:headEnd/>
            <a:tailEnd/>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452510" y="918331"/>
            <a:ext cx="6591755" cy="3772202"/>
          </a:xfrm>
          <a:prstGeom prst="rect">
            <a:avLst/>
          </a:prstGeom>
          <a:noFill/>
          <a:ln w="9525">
            <a:noFill/>
            <a:miter lim="800000"/>
            <a:headEnd/>
            <a:tailEnd/>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a:srcRect/>
          <a:stretch>
            <a:fillRect/>
          </a:stretch>
        </p:blipFill>
        <p:spPr bwMode="auto">
          <a:xfrm>
            <a:off x="1055704" y="723157"/>
            <a:ext cx="7199295" cy="4957975"/>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p:nvPr/>
        </p:nvPicPr>
        <p:blipFill>
          <a:blip r:embed="rId2"/>
          <a:srcRect/>
          <a:stretch>
            <a:fillRect/>
          </a:stretch>
        </p:blipFill>
        <p:spPr bwMode="auto">
          <a:xfrm>
            <a:off x="300870" y="505748"/>
            <a:ext cx="7776329" cy="2806412"/>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397906" y="3362540"/>
            <a:ext cx="5769213" cy="2144180"/>
          </a:xfrm>
          <a:prstGeom prst="rect">
            <a:avLst/>
          </a:prstGeom>
          <a:noFill/>
          <a:ln w="9525">
            <a:noFill/>
            <a:miter lim="800000"/>
            <a:headEnd/>
            <a:tailEnd/>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F9BBC7C-AD6F-4BA9-A164-A42CB3631D37}"/>
              </a:ext>
            </a:extLst>
          </p:cNvPr>
          <p:cNvPicPr>
            <a:picLocks noChangeAspect="1"/>
          </p:cNvPicPr>
          <p:nvPr/>
        </p:nvPicPr>
        <p:blipFill>
          <a:blip r:embed="rId3"/>
          <a:stretch>
            <a:fillRect/>
          </a:stretch>
        </p:blipFill>
        <p:spPr>
          <a:xfrm>
            <a:off x="166224" y="2020867"/>
            <a:ext cx="7537717" cy="3479601"/>
          </a:xfrm>
          <a:prstGeom prst="rect">
            <a:avLst/>
          </a:prstGeom>
        </p:spPr>
      </p:pic>
      <p:sp>
        <p:nvSpPr>
          <p:cNvPr id="8" name="TextBox 7">
            <a:extLst>
              <a:ext uri="{FF2B5EF4-FFF2-40B4-BE49-F238E27FC236}">
                <a16:creationId xmlns:a16="http://schemas.microsoft.com/office/drawing/2014/main" xmlns="" id="{CD9FA88B-751C-6AA4-A0F7-09682EC66FF4}"/>
              </a:ext>
            </a:extLst>
          </p:cNvPr>
          <p:cNvSpPr txBox="1"/>
          <p:nvPr/>
        </p:nvSpPr>
        <p:spPr>
          <a:xfrm>
            <a:off x="166224" y="238941"/>
            <a:ext cx="11548696" cy="1384995"/>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b="0" i="0" dirty="0">
                <a:solidFill>
                  <a:srgbClr val="161616"/>
                </a:solidFill>
                <a:effectLst/>
                <a:latin typeface="Segoe UI" panose="020B0502040204020203" pitchFamily="34" charset="0"/>
              </a:rPr>
              <a:t>When you create </a:t>
            </a:r>
            <a:r>
              <a:rPr lang="en-US" sz="1400" b="1" i="0" dirty="0">
                <a:solidFill>
                  <a:srgbClr val="161616"/>
                </a:solidFill>
                <a:effectLst/>
                <a:latin typeface="Segoe UI" panose="020B0502040204020203" pitchFamily="34" charset="0"/>
              </a:rPr>
              <a:t>an Azure Databricks workspace, </a:t>
            </a:r>
            <a:r>
              <a:rPr lang="en-US" sz="1400" b="0" i="0" dirty="0">
                <a:solidFill>
                  <a:srgbClr val="161616"/>
                </a:solidFill>
                <a:effectLst/>
                <a:latin typeface="Segoe UI" panose="020B0502040204020203" pitchFamily="34" charset="0"/>
              </a:rPr>
              <a:t>a </a:t>
            </a:r>
            <a:r>
              <a:rPr lang="en-US" sz="1400" b="1" i="1" dirty="0">
                <a:solidFill>
                  <a:srgbClr val="161616"/>
                </a:solidFill>
                <a:effectLst/>
                <a:latin typeface="Segoe UI" panose="020B0502040204020203" pitchFamily="34" charset="0"/>
              </a:rPr>
              <a:t>Databricks appliance</a:t>
            </a:r>
            <a:r>
              <a:rPr lang="en-US" sz="1400" b="1" i="0" dirty="0">
                <a:solidFill>
                  <a:srgbClr val="161616"/>
                </a:solidFill>
                <a:effectLst/>
                <a:latin typeface="Segoe UI" panose="020B0502040204020203" pitchFamily="34" charset="0"/>
              </a:rPr>
              <a:t> is deployed </a:t>
            </a:r>
            <a:r>
              <a:rPr lang="en-US" sz="1400" b="0" i="0" dirty="0">
                <a:solidFill>
                  <a:srgbClr val="161616"/>
                </a:solidFill>
                <a:effectLst/>
                <a:latin typeface="Segoe UI" panose="020B0502040204020203" pitchFamily="34" charset="0"/>
              </a:rPr>
              <a:t>as an Azure resource in your subscription. </a:t>
            </a:r>
          </a:p>
          <a:p>
            <a:endParaRPr lang="en-US" sz="1400" dirty="0"/>
          </a:p>
          <a:p>
            <a:pPr marL="285750" indent="-285750">
              <a:buFont typeface="Wingdings" panose="05000000000000000000" pitchFamily="2" charset="2"/>
              <a:buChar char="Ø"/>
            </a:pPr>
            <a:r>
              <a:rPr lang="en-US" sz="1400" dirty="0"/>
              <a:t>When you </a:t>
            </a:r>
            <a:r>
              <a:rPr lang="en-US" sz="1400" b="1" dirty="0"/>
              <a:t>create a Spark cluster in the workspace</a:t>
            </a:r>
            <a:r>
              <a:rPr lang="en-US" sz="1400" dirty="0"/>
              <a:t>, you specify the types and sizes of the virtual machines (VMs) to use for both </a:t>
            </a:r>
            <a:r>
              <a:rPr lang="en-US" sz="1400" b="1" dirty="0">
                <a:solidFill>
                  <a:srgbClr val="FF0000"/>
                </a:solidFill>
              </a:rPr>
              <a:t>the driver and worker nodes,</a:t>
            </a:r>
            <a:r>
              <a:rPr lang="en-US" sz="1400" dirty="0"/>
              <a:t> and some other configuration options, but Azure Databricks manages all other aspects of the cluster. </a:t>
            </a:r>
          </a:p>
          <a:p>
            <a:pPr marL="285750" indent="-285750">
              <a:buFont typeface="Wingdings" panose="05000000000000000000" pitchFamily="2" charset="2"/>
              <a:buChar char="Ø"/>
            </a:pPr>
            <a:endParaRPr lang="en-US" sz="1400" dirty="0"/>
          </a:p>
        </p:txBody>
      </p:sp>
      <p:sp>
        <p:nvSpPr>
          <p:cNvPr id="5" name="TextBox 4">
            <a:extLst>
              <a:ext uri="{FF2B5EF4-FFF2-40B4-BE49-F238E27FC236}">
                <a16:creationId xmlns:a16="http://schemas.microsoft.com/office/drawing/2014/main" xmlns="" id="{D89F5E53-64A6-E380-3CF7-0419524457E0}"/>
              </a:ext>
            </a:extLst>
          </p:cNvPr>
          <p:cNvSpPr txBox="1"/>
          <p:nvPr/>
        </p:nvSpPr>
        <p:spPr>
          <a:xfrm>
            <a:off x="7703941" y="2201539"/>
            <a:ext cx="4010979" cy="3108543"/>
          </a:xfrm>
          <a:prstGeom prst="rect">
            <a:avLst/>
          </a:prstGeom>
          <a:noFill/>
          <a:ln>
            <a:solidFill>
              <a:schemeClr val="accent1"/>
            </a:solidFill>
          </a:ln>
        </p:spPr>
        <p:txBody>
          <a:bodyPr wrap="square">
            <a:spAutoFit/>
          </a:bodyPr>
          <a:lstStyle/>
          <a:p>
            <a:r>
              <a:rPr lang="en-US" sz="1400" b="0" i="0" dirty="0">
                <a:solidFill>
                  <a:srgbClr val="161616"/>
                </a:solidFill>
                <a:effectLst/>
                <a:latin typeface="Segoe UI" panose="020B0502040204020203" pitchFamily="34" charset="0"/>
              </a:rPr>
              <a:t>Internally, Azure Kubernetes Service (AKS) is used to run the Azure Databricks control-plane and data-planes via containers running on the latest generation of Azure hardware (Dv3 VMs), with </a:t>
            </a:r>
            <a:r>
              <a:rPr lang="en-US" sz="1400" b="0" i="0" dirty="0" err="1">
                <a:solidFill>
                  <a:srgbClr val="161616"/>
                </a:solidFill>
                <a:effectLst/>
                <a:latin typeface="Segoe UI" panose="020B0502040204020203" pitchFamily="34" charset="0"/>
              </a:rPr>
              <a:t>NvMe</a:t>
            </a:r>
            <a:r>
              <a:rPr lang="en-US" sz="1400" b="0" i="0" dirty="0">
                <a:solidFill>
                  <a:srgbClr val="161616"/>
                </a:solidFill>
                <a:effectLst/>
                <a:latin typeface="Segoe UI" panose="020B0502040204020203" pitchFamily="34" charset="0"/>
              </a:rPr>
              <a:t> SSDs capable of blazing 100us latency on high-performance Azure virtual machines with accelerated networking. </a:t>
            </a:r>
            <a:r>
              <a:rPr lang="en-US" sz="1400" b="1" i="0" dirty="0">
                <a:solidFill>
                  <a:srgbClr val="161616"/>
                </a:solidFill>
                <a:effectLst/>
                <a:latin typeface="Segoe UI" panose="020B0502040204020203" pitchFamily="34" charset="0"/>
              </a:rPr>
              <a:t>Azure Databricks utilizes these features of Azure to further improve Spark performance</a:t>
            </a:r>
            <a:r>
              <a:rPr lang="en-US" sz="1400" b="0" i="0" dirty="0">
                <a:solidFill>
                  <a:srgbClr val="161616"/>
                </a:solidFill>
                <a:effectLst/>
                <a:latin typeface="Segoe UI" panose="020B0502040204020203" pitchFamily="34" charset="0"/>
              </a:rPr>
              <a:t>. After the services within your managed resource group are ready, you can manage the Databricks cluster through the </a:t>
            </a:r>
            <a:r>
              <a:rPr lang="en-US" sz="1400" b="1" i="0" dirty="0">
                <a:solidFill>
                  <a:srgbClr val="161616"/>
                </a:solidFill>
                <a:effectLst/>
                <a:latin typeface="Segoe UI" panose="020B0502040204020203" pitchFamily="34" charset="0"/>
              </a:rPr>
              <a:t>Azure Databricks UI </a:t>
            </a:r>
            <a:r>
              <a:rPr lang="en-US" sz="1400" b="0" i="0" dirty="0">
                <a:solidFill>
                  <a:srgbClr val="161616"/>
                </a:solidFill>
                <a:effectLst/>
                <a:latin typeface="Segoe UI" panose="020B0502040204020203" pitchFamily="34" charset="0"/>
              </a:rPr>
              <a:t>and through features such as auto-scaling and auto-termination.</a:t>
            </a:r>
            <a:endParaRPr lang="en-IN" sz="1400" dirty="0"/>
          </a:p>
        </p:txBody>
      </p:sp>
    </p:spTree>
    <p:extLst>
      <p:ext uri="{BB962C8B-B14F-4D97-AF65-F5344CB8AC3E}">
        <p14:creationId xmlns:p14="http://schemas.microsoft.com/office/powerpoint/2010/main" xmlns="" val="110046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09862" y="171294"/>
            <a:ext cx="11018520" cy="307777"/>
          </a:xfrm>
        </p:spPr>
        <p:txBody>
          <a:bodyPr>
            <a:normAutofit fontScale="90000"/>
          </a:bodyPr>
          <a:lstStyle>
            <a:lvl1pPr>
              <a:lnSpc>
                <a:spcPct val="100000"/>
              </a:lnSpc>
              <a:defRPr sz="3600">
                <a:solidFill>
                  <a:srgbClr val="2A446F"/>
                </a:solidFill>
              </a:defRPr>
            </a:lvl1pPr>
          </a:lstStyle>
          <a:p>
            <a:pPr algn="l">
              <a:spcBef>
                <a:spcPts val="2400"/>
              </a:spcBef>
              <a:spcAft>
                <a:spcPts val="900"/>
              </a:spcAft>
            </a:pPr>
            <a:r>
              <a:rPr lang="en-US" sz="2000" b="1" i="0" dirty="0">
                <a:solidFill>
                  <a:srgbClr val="161616"/>
                </a:solidFill>
                <a:effectLst/>
                <a:latin typeface="Segoe UI" panose="020B0502040204020203" pitchFamily="34" charset="0"/>
              </a:rPr>
              <a:t>How Azure manages cluster resources ( Driver and Worker Nodes)</a:t>
            </a:r>
          </a:p>
        </p:txBody>
      </p:sp>
      <p:sp>
        <p:nvSpPr>
          <p:cNvPr id="3" name="Subtitle"/>
          <p:cNvSpPr>
            <a:spLocks noGrp="1"/>
          </p:cNvSpPr>
          <p:nvPr>
            <p:ph sz="quarter" idx="10"/>
          </p:nvPr>
        </p:nvSpPr>
        <p:spPr>
          <a:xfrm>
            <a:off x="209862" y="574822"/>
            <a:ext cx="11396921" cy="2456057"/>
          </a:xfrm>
        </p:spPr>
        <p:txBody>
          <a:bodyPr>
            <a:normAutofit fontScale="85000" lnSpcReduction="20000"/>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buFont typeface="Wingdings" panose="05000000000000000000" pitchFamily="2" charset="2"/>
              <a:buChar char="Ø"/>
            </a:pPr>
            <a:r>
              <a:rPr lang="en-US" sz="1400" b="1" dirty="0"/>
              <a:t>Cluster architecture consists of </a:t>
            </a:r>
            <a:r>
              <a:rPr lang="en-US" sz="1400" b="1" i="1" dirty="0"/>
              <a:t>driver</a:t>
            </a:r>
            <a:r>
              <a:rPr lang="en-US" sz="1400" b="1" dirty="0"/>
              <a:t> and </a:t>
            </a:r>
            <a:r>
              <a:rPr lang="en-US" sz="1400" b="1" i="1" dirty="0"/>
              <a:t>worker </a:t>
            </a:r>
            <a:r>
              <a:rPr lang="en-US" sz="1400" b="1" dirty="0"/>
              <a:t>nodes:</a:t>
            </a:r>
          </a:p>
          <a:p>
            <a:pPr>
              <a:buFont typeface="Wingdings" panose="05000000000000000000" pitchFamily="2" charset="2"/>
              <a:buChar char="Ø"/>
            </a:pPr>
            <a:r>
              <a:rPr lang="en-US" sz="1400" b="0" i="0" dirty="0">
                <a:solidFill>
                  <a:srgbClr val="161616"/>
                </a:solidFill>
                <a:effectLst/>
                <a:latin typeface="Segoe UI" panose="020B0502040204020203" pitchFamily="34" charset="0"/>
              </a:rPr>
              <a:t> The driver node sends work to the worker nodes and instructs them to pull data from a specified data source.</a:t>
            </a:r>
            <a:endParaRPr lang="en-US" sz="1400" b="1" i="0" dirty="0">
              <a:solidFill>
                <a:srgbClr val="161616"/>
              </a:solidFill>
              <a:effectLst/>
              <a:latin typeface="Segoe UI" panose="020B0502040204020203" pitchFamily="34" charset="0"/>
            </a:endParaRPr>
          </a:p>
          <a:p>
            <a:pPr>
              <a:buFont typeface="Wingdings" panose="05000000000000000000" pitchFamily="2" charset="2"/>
              <a:buChar char="Ø"/>
            </a:pPr>
            <a:r>
              <a:rPr lang="en-US" sz="1400" b="0" i="0" dirty="0">
                <a:solidFill>
                  <a:srgbClr val="161616"/>
                </a:solidFill>
                <a:effectLst/>
                <a:latin typeface="Segoe UI" panose="020B0502040204020203" pitchFamily="34" charset="0"/>
              </a:rPr>
              <a:t>This driver program contains the main loop for the program and creates distributed datasets on the cluster, then applies operations to those datasets. Driver programs access Apache Spark through a </a:t>
            </a:r>
            <a:r>
              <a:rPr lang="en-US" sz="1400" b="0" i="1" dirty="0" err="1">
                <a:solidFill>
                  <a:srgbClr val="161616"/>
                </a:solidFill>
                <a:effectLst/>
                <a:latin typeface="Segoe UI" panose="020B0502040204020203" pitchFamily="34" charset="0"/>
              </a:rPr>
              <a:t>SparkSession</a:t>
            </a:r>
            <a:r>
              <a:rPr lang="en-US" sz="1400" b="0" i="0" dirty="0">
                <a:solidFill>
                  <a:srgbClr val="161616"/>
                </a:solidFill>
                <a:effectLst/>
                <a:latin typeface="Segoe UI" panose="020B0502040204020203" pitchFamily="34" charset="0"/>
              </a:rPr>
              <a:t> object regardless of deployment location.</a:t>
            </a:r>
            <a:endParaRPr lang="en-US" sz="1400" b="1" i="0" dirty="0">
              <a:solidFill>
                <a:srgbClr val="161616"/>
              </a:solidFill>
              <a:effectLst/>
              <a:latin typeface="Segoe UI" panose="020B0502040204020203" pitchFamily="34" charset="0"/>
            </a:endParaRPr>
          </a:p>
          <a:p>
            <a:pPr>
              <a:buFont typeface="Wingdings" panose="05000000000000000000" pitchFamily="2" charset="2"/>
              <a:buChar char="Ø"/>
            </a:pPr>
            <a:r>
              <a:rPr lang="en-US" sz="1400" b="1" dirty="0">
                <a:solidFill>
                  <a:schemeClr val="tx2">
                    <a:lumMod val="50000"/>
                    <a:lumOff val="50000"/>
                  </a:schemeClr>
                </a:solidFill>
              </a:rPr>
              <a:t>Driver program </a:t>
            </a:r>
            <a:r>
              <a:rPr lang="en-US" sz="1400" dirty="0"/>
              <a:t>coordinates the overall distributed work using a </a:t>
            </a:r>
            <a:r>
              <a:rPr lang="en-US" sz="1400" i="1" dirty="0" err="1"/>
              <a:t>SparkSession</a:t>
            </a:r>
            <a:r>
              <a:rPr lang="en-US" sz="1400" dirty="0"/>
              <a:t> object</a:t>
            </a:r>
          </a:p>
          <a:p>
            <a:pPr lvl="1">
              <a:buFont typeface="Wingdings" panose="05000000000000000000" pitchFamily="2" charset="2"/>
              <a:buChar char="Ø"/>
            </a:pPr>
            <a:endParaRPr lang="en-US" dirty="0"/>
          </a:p>
          <a:p>
            <a:pPr lvl="1">
              <a:buFont typeface="Wingdings" panose="05000000000000000000" pitchFamily="2" charset="2"/>
              <a:buChar char="Ø"/>
            </a:pPr>
            <a:r>
              <a:rPr lang="en-US" b="0" i="0" dirty="0">
                <a:solidFill>
                  <a:srgbClr val="FF0000"/>
                </a:solidFill>
                <a:effectLst/>
                <a:latin typeface="Segoe UI" panose="020B0502040204020203" pitchFamily="34" charset="0"/>
              </a:rPr>
              <a:t>Work</a:t>
            </a:r>
            <a:r>
              <a:rPr lang="en-US" b="0" i="0" dirty="0">
                <a:solidFill>
                  <a:srgbClr val="161616"/>
                </a:solidFill>
                <a:effectLst/>
                <a:latin typeface="Segoe UI" panose="020B0502040204020203" pitchFamily="34" charset="0"/>
              </a:rPr>
              <a:t> submitted to the cluster is split into as many independent </a:t>
            </a:r>
            <a:r>
              <a:rPr lang="en-US" b="0" i="0" dirty="0">
                <a:solidFill>
                  <a:srgbClr val="FF0000"/>
                </a:solidFill>
                <a:effectLst/>
                <a:latin typeface="Segoe UI" panose="020B0502040204020203" pitchFamily="34" charset="0"/>
              </a:rPr>
              <a:t>jobs</a:t>
            </a:r>
            <a:r>
              <a:rPr lang="en-US" b="0" i="0" dirty="0">
                <a:solidFill>
                  <a:srgbClr val="161616"/>
                </a:solidFill>
                <a:effectLst/>
                <a:latin typeface="Segoe UI" panose="020B0502040204020203" pitchFamily="34" charset="0"/>
              </a:rPr>
              <a:t> as needed. This is how work is distributed across the Cluster's nodes. Jobs are further subdivided into </a:t>
            </a:r>
            <a:r>
              <a:rPr lang="en-US" b="1" i="0" dirty="0">
                <a:solidFill>
                  <a:srgbClr val="FF0000"/>
                </a:solidFill>
                <a:effectLst/>
                <a:latin typeface="Segoe UI" panose="020B0502040204020203" pitchFamily="34" charset="0"/>
              </a:rPr>
              <a:t>tasks</a:t>
            </a:r>
            <a:r>
              <a:rPr lang="en-US" b="0" i="0" dirty="0">
                <a:solidFill>
                  <a:srgbClr val="161616"/>
                </a:solidFill>
                <a:effectLst/>
                <a:latin typeface="Segoe UI" panose="020B0502040204020203" pitchFamily="34" charset="0"/>
              </a:rPr>
              <a:t>.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partitions are the unit of work for each slot.</a:t>
            </a:r>
            <a:endParaRPr lang="en-US" dirty="0"/>
          </a:p>
          <a:p>
            <a:pPr lvl="1">
              <a:buFont typeface="Wingdings" panose="05000000000000000000" pitchFamily="2" charset="2"/>
              <a:buChar char="Ø"/>
            </a:pPr>
            <a:r>
              <a:rPr lang="en-US" b="1" dirty="0">
                <a:solidFill>
                  <a:schemeClr val="tx2">
                    <a:lumMod val="50000"/>
                    <a:lumOff val="50000"/>
                  </a:schemeClr>
                </a:solidFill>
              </a:rPr>
              <a:t>Workers process </a:t>
            </a:r>
            <a:r>
              <a:rPr lang="en-US" dirty="0"/>
              <a:t>subsets of the data in parallel</a:t>
            </a:r>
            <a:endParaRPr lang="en-US" sz="1600" dirty="0"/>
          </a:p>
        </p:txBody>
      </p:sp>
      <p:pic>
        <p:nvPicPr>
          <p:cNvPr id="5" name="Picture 4" descr="Image showing parallelized processing where there is a driver that sends work to worker nodes.  There is one driver in the image and four workers that all perform tasks.  ">
            <a:extLst>
              <a:ext uri="{FF2B5EF4-FFF2-40B4-BE49-F238E27FC236}">
                <a16:creationId xmlns:a16="http://schemas.microsoft.com/office/drawing/2014/main" xmlns="" id="{B09340C6-CCA0-4975-FDF9-E51CDB5D34DB}"/>
              </a:ext>
            </a:extLst>
          </p:cNvPr>
          <p:cNvPicPr>
            <a:picLocks noChangeAspect="1"/>
          </p:cNvPicPr>
          <p:nvPr/>
        </p:nvPicPr>
        <p:blipFill>
          <a:blip r:embed="rId3"/>
          <a:stretch>
            <a:fillRect/>
          </a:stretch>
        </p:blipFill>
        <p:spPr>
          <a:xfrm>
            <a:off x="1932971" y="3880342"/>
            <a:ext cx="9078426" cy="2647874"/>
          </a:xfrm>
          <a:prstGeom prst="rect">
            <a:avLst/>
          </a:prstGeom>
        </p:spPr>
      </p:pic>
      <p:sp>
        <p:nvSpPr>
          <p:cNvPr id="6" name="TextBox 5">
            <a:extLst>
              <a:ext uri="{FF2B5EF4-FFF2-40B4-BE49-F238E27FC236}">
                <a16:creationId xmlns:a16="http://schemas.microsoft.com/office/drawing/2014/main" xmlns="" id="{BC620B05-1B7A-5006-0553-A4B7E481D055}"/>
              </a:ext>
            </a:extLst>
          </p:cNvPr>
          <p:cNvSpPr txBox="1"/>
          <p:nvPr/>
        </p:nvSpPr>
        <p:spPr>
          <a:xfrm>
            <a:off x="7303958" y="3533017"/>
            <a:ext cx="3818744" cy="738664"/>
          </a:xfrm>
          <a:prstGeom prst="rect">
            <a:avLst/>
          </a:prstGeom>
          <a:noFill/>
        </p:spPr>
        <p:txBody>
          <a:bodyPr wrap="square">
            <a:spAutoFit/>
          </a:bodyPr>
          <a:lstStyle/>
          <a:p>
            <a:r>
              <a:rPr lang="en-US" sz="1400" dirty="0"/>
              <a:t>Driver program contains the main loop for the program and creates distributed datasets on the cluster</a:t>
            </a:r>
          </a:p>
        </p:txBody>
      </p:sp>
      <p:sp>
        <p:nvSpPr>
          <p:cNvPr id="8" name="TextBox 7">
            <a:extLst>
              <a:ext uri="{FF2B5EF4-FFF2-40B4-BE49-F238E27FC236}">
                <a16:creationId xmlns:a16="http://schemas.microsoft.com/office/drawing/2014/main" xmlns="" id="{CF30857E-BBA9-014A-7C47-01D677E81CF9}"/>
              </a:ext>
            </a:extLst>
          </p:cNvPr>
          <p:cNvSpPr txBox="1"/>
          <p:nvPr/>
        </p:nvSpPr>
        <p:spPr>
          <a:xfrm>
            <a:off x="209862" y="5349432"/>
            <a:ext cx="1407923" cy="1178784"/>
          </a:xfrm>
          <a:prstGeom prst="rect">
            <a:avLst/>
          </a:prstGeom>
          <a:noFill/>
          <a:ln>
            <a:solidFill>
              <a:schemeClr val="bg2">
                <a:lumMod val="50000"/>
              </a:schemeClr>
            </a:solidFill>
          </a:ln>
        </p:spPr>
        <p:txBody>
          <a:bodyPr wrap="square">
            <a:spAutoFit/>
          </a:bodyPr>
          <a:lstStyle/>
          <a:p>
            <a:r>
              <a:rPr lang="en-US" dirty="0"/>
              <a:t>Microsoft Azure manages the cluster</a:t>
            </a:r>
            <a:endParaRPr lang="en-IN" dirty="0"/>
          </a:p>
        </p:txBody>
      </p:sp>
      <p:sp>
        <p:nvSpPr>
          <p:cNvPr id="7" name="TextBox 6">
            <a:extLst>
              <a:ext uri="{FF2B5EF4-FFF2-40B4-BE49-F238E27FC236}">
                <a16:creationId xmlns:a16="http://schemas.microsoft.com/office/drawing/2014/main" xmlns="" id="{8277DFA4-6919-073F-71EC-FA3A567C4ADB}"/>
              </a:ext>
            </a:extLst>
          </p:cNvPr>
          <p:cNvSpPr txBox="1"/>
          <p:nvPr/>
        </p:nvSpPr>
        <p:spPr>
          <a:xfrm>
            <a:off x="10400902" y="4346606"/>
            <a:ext cx="1503574" cy="1015663"/>
          </a:xfrm>
          <a:prstGeom prst="rect">
            <a:avLst/>
          </a:prstGeom>
          <a:noFill/>
          <a:ln>
            <a:solidFill>
              <a:schemeClr val="accent1"/>
            </a:solidFill>
          </a:ln>
        </p:spPr>
        <p:txBody>
          <a:bodyPr wrap="square">
            <a:spAutoFit/>
          </a:bodyPr>
          <a:lstStyle/>
          <a:p>
            <a:r>
              <a:rPr lang="en-IN" sz="1200" dirty="0"/>
              <a:t> May be one instance per node. Depends on No. of Nodes…</a:t>
            </a:r>
            <a:r>
              <a:rPr lang="en-IN" sz="1200" b="0" i="0" dirty="0">
                <a:solidFill>
                  <a:srgbClr val="161616"/>
                </a:solidFill>
                <a:effectLst/>
                <a:latin typeface="Segoe UI" panose="020B0502040204020203" pitchFamily="34" charset="0"/>
              </a:rPr>
              <a:t>parallelization is the </a:t>
            </a:r>
            <a:r>
              <a:rPr lang="en-IN" sz="1200" b="0" i="1" dirty="0">
                <a:solidFill>
                  <a:srgbClr val="FF0000"/>
                </a:solidFill>
                <a:effectLst/>
                <a:latin typeface="Segoe UI" panose="020B0502040204020203" pitchFamily="34" charset="0"/>
              </a:rPr>
              <a:t>slot</a:t>
            </a:r>
            <a:r>
              <a:rPr lang="en-IN" sz="1200" b="0" i="0" dirty="0">
                <a:solidFill>
                  <a:srgbClr val="161616"/>
                </a:solidFill>
                <a:effectLst/>
                <a:latin typeface="Segoe UI" panose="020B0502040204020203" pitchFamily="34" charset="0"/>
              </a:rPr>
              <a:t> </a:t>
            </a:r>
            <a:endParaRPr lang="en-IN" sz="1200" dirty="0"/>
          </a:p>
        </p:txBody>
      </p:sp>
      <p:cxnSp>
        <p:nvCxnSpPr>
          <p:cNvPr id="12" name="Straight Arrow Connector 11">
            <a:extLst>
              <a:ext uri="{FF2B5EF4-FFF2-40B4-BE49-F238E27FC236}">
                <a16:creationId xmlns:a16="http://schemas.microsoft.com/office/drawing/2014/main" xmlns="" id="{60F57E62-CF5B-8435-2172-019C60FC67B0}"/>
              </a:ext>
            </a:extLst>
          </p:cNvPr>
          <p:cNvCxnSpPr>
            <a:cxnSpLocks/>
          </p:cNvCxnSpPr>
          <p:nvPr/>
        </p:nvCxnSpPr>
        <p:spPr>
          <a:xfrm flipH="1">
            <a:off x="5655212" y="4800192"/>
            <a:ext cx="4603817" cy="1277051"/>
          </a:xfrm>
          <a:prstGeom prst="straightConnector1">
            <a:avLst/>
          </a:prstGeom>
          <a:ln w="38100">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D1C2850E-D5FB-4D1E-6302-4A23BE8DDBD2}"/>
              </a:ext>
            </a:extLst>
          </p:cNvPr>
          <p:cNvCxnSpPr>
            <a:cxnSpLocks/>
          </p:cNvCxnSpPr>
          <p:nvPr/>
        </p:nvCxnSpPr>
        <p:spPr>
          <a:xfrm>
            <a:off x="3460652" y="2729132"/>
            <a:ext cx="1209822" cy="3235570"/>
          </a:xfrm>
          <a:prstGeom prst="straightConnector1">
            <a:avLst/>
          </a:prstGeom>
          <a:ln w="38100">
            <a:solidFill>
              <a:schemeClr val="bg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8E765895-0B97-C5F2-5495-CE8FCA01768E}"/>
              </a:ext>
            </a:extLst>
          </p:cNvPr>
          <p:cNvSpPr txBox="1"/>
          <p:nvPr/>
        </p:nvSpPr>
        <p:spPr>
          <a:xfrm>
            <a:off x="345704" y="3584569"/>
            <a:ext cx="3114948" cy="907171"/>
          </a:xfrm>
          <a:prstGeom prst="rect">
            <a:avLst/>
          </a:prstGeom>
          <a:noFill/>
        </p:spPr>
        <p:txBody>
          <a:bodyPr wrap="square">
            <a:spAutoFit/>
          </a:bodyPr>
          <a:lstStyle/>
          <a:p>
            <a:r>
              <a:rPr lang="en-US" b="1" dirty="0"/>
              <a:t>In Databricks, the </a:t>
            </a:r>
            <a:r>
              <a:rPr lang="en-US" b="1" dirty="0">
                <a:solidFill>
                  <a:schemeClr val="tx2">
                    <a:lumMod val="50000"/>
                    <a:lumOff val="50000"/>
                  </a:schemeClr>
                </a:solidFill>
              </a:rPr>
              <a:t>notebook interface</a:t>
            </a:r>
            <a:r>
              <a:rPr lang="en-US" b="1" dirty="0"/>
              <a:t> is typically the driver program.</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dvent of 2020, Day 22 – Using Spark SQL and DataFrames in Azure Databricks  | TomazTsql">
            <a:extLst>
              <a:ext uri="{FF2B5EF4-FFF2-40B4-BE49-F238E27FC236}">
                <a16:creationId xmlns:a16="http://schemas.microsoft.com/office/drawing/2014/main" xmlns="" id="{BBD2F0B3-DA90-5577-EE36-DF791245B72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30200"/>
            <a:ext cx="12192000" cy="6197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B7FE75C2-CC1E-CDDF-A306-59766E32CE42}"/>
              </a:ext>
            </a:extLst>
          </p:cNvPr>
          <p:cNvSpPr txBox="1"/>
          <p:nvPr/>
        </p:nvSpPr>
        <p:spPr>
          <a:xfrm>
            <a:off x="197828" y="2156780"/>
            <a:ext cx="2738803" cy="635559"/>
          </a:xfrm>
          <a:prstGeom prst="rect">
            <a:avLst/>
          </a:prstGeom>
          <a:noFill/>
          <a:ln>
            <a:solidFill>
              <a:schemeClr val="tx1"/>
            </a:solidFill>
          </a:ln>
        </p:spPr>
        <p:txBody>
          <a:bodyPr wrap="square">
            <a:spAutoFit/>
          </a:bodyPr>
          <a:lstStyle/>
          <a:p>
            <a:r>
              <a:rPr lang="en-US" dirty="0"/>
              <a:t>Task- For working with structured data.</a:t>
            </a:r>
          </a:p>
        </p:txBody>
      </p:sp>
      <p:sp>
        <p:nvSpPr>
          <p:cNvPr id="5" name="TextBox 4">
            <a:extLst>
              <a:ext uri="{FF2B5EF4-FFF2-40B4-BE49-F238E27FC236}">
                <a16:creationId xmlns:a16="http://schemas.microsoft.com/office/drawing/2014/main" xmlns="" id="{3AE7E506-54A3-ED0F-4D38-2982FCDEC5AA}"/>
              </a:ext>
            </a:extLst>
          </p:cNvPr>
          <p:cNvSpPr txBox="1"/>
          <p:nvPr/>
        </p:nvSpPr>
        <p:spPr>
          <a:xfrm>
            <a:off x="197828" y="13970"/>
            <a:ext cx="6093068" cy="461665"/>
          </a:xfrm>
          <a:prstGeom prst="rect">
            <a:avLst/>
          </a:prstGeom>
          <a:noFill/>
        </p:spPr>
        <p:txBody>
          <a:bodyPr wrap="square">
            <a:spAutoFit/>
          </a:bodyPr>
          <a:lstStyle/>
          <a:p>
            <a:r>
              <a:rPr lang="en-US" sz="2400" b="1" dirty="0"/>
              <a:t>Spark includes libraries for </a:t>
            </a:r>
            <a:r>
              <a:rPr lang="en-US" sz="2400" b="1" dirty="0">
                <a:solidFill>
                  <a:srgbClr val="FF0000"/>
                </a:solidFill>
              </a:rPr>
              <a:t>tasks </a:t>
            </a:r>
            <a:endParaRPr lang="en-IN" sz="2400" b="1" dirty="0">
              <a:solidFill>
                <a:srgbClr val="FF0000"/>
              </a:solidFill>
            </a:endParaRPr>
          </a:p>
        </p:txBody>
      </p:sp>
      <p:sp>
        <p:nvSpPr>
          <p:cNvPr id="6" name="TextBox 5">
            <a:extLst>
              <a:ext uri="{FF2B5EF4-FFF2-40B4-BE49-F238E27FC236}">
                <a16:creationId xmlns:a16="http://schemas.microsoft.com/office/drawing/2014/main" xmlns="" id="{AC1E560C-4645-ACC0-C954-3EFC9608CD2D}"/>
              </a:ext>
            </a:extLst>
          </p:cNvPr>
          <p:cNvSpPr txBox="1"/>
          <p:nvPr/>
        </p:nvSpPr>
        <p:spPr>
          <a:xfrm>
            <a:off x="3244362" y="2127206"/>
            <a:ext cx="2738803" cy="635559"/>
          </a:xfrm>
          <a:prstGeom prst="rect">
            <a:avLst/>
          </a:prstGeom>
          <a:noFill/>
          <a:ln>
            <a:solidFill>
              <a:schemeClr val="tx1"/>
            </a:solidFill>
          </a:ln>
        </p:spPr>
        <p:txBody>
          <a:bodyPr wrap="square">
            <a:spAutoFit/>
          </a:bodyPr>
          <a:lstStyle/>
          <a:p>
            <a:r>
              <a:rPr lang="en-US" dirty="0"/>
              <a:t>Task- </a:t>
            </a:r>
            <a:r>
              <a:rPr lang="en-US" b="0" i="0" dirty="0">
                <a:solidFill>
                  <a:srgbClr val="161616"/>
                </a:solidFill>
                <a:effectLst/>
                <a:latin typeface="Segoe UI" panose="020B0502040204020203" pitchFamily="34" charset="0"/>
              </a:rPr>
              <a:t>For real-time data processing</a:t>
            </a:r>
            <a:endParaRPr lang="en-US" dirty="0"/>
          </a:p>
        </p:txBody>
      </p:sp>
      <p:sp>
        <p:nvSpPr>
          <p:cNvPr id="7" name="TextBox 6">
            <a:extLst>
              <a:ext uri="{FF2B5EF4-FFF2-40B4-BE49-F238E27FC236}">
                <a16:creationId xmlns:a16="http://schemas.microsoft.com/office/drawing/2014/main" xmlns="" id="{37CB5182-7714-588C-1041-78B735255250}"/>
              </a:ext>
            </a:extLst>
          </p:cNvPr>
          <p:cNvSpPr txBox="1"/>
          <p:nvPr/>
        </p:nvSpPr>
        <p:spPr>
          <a:xfrm>
            <a:off x="9029699" y="2403422"/>
            <a:ext cx="2964473" cy="635559"/>
          </a:xfrm>
          <a:prstGeom prst="rect">
            <a:avLst/>
          </a:prstGeom>
          <a:noFill/>
          <a:ln>
            <a:solidFill>
              <a:schemeClr val="tx1"/>
            </a:solidFill>
          </a:ln>
        </p:spPr>
        <p:txBody>
          <a:bodyPr wrap="square">
            <a:spAutoFit/>
          </a:bodyPr>
          <a:lstStyle/>
          <a:p>
            <a:r>
              <a:rPr lang="en-US" dirty="0"/>
              <a:t>Task- </a:t>
            </a:r>
            <a:r>
              <a:rPr lang="en-US" b="0" i="0" dirty="0">
                <a:solidFill>
                  <a:srgbClr val="161616"/>
                </a:solidFill>
                <a:effectLst/>
                <a:latin typeface="Segoe UI" panose="020B0502040204020203" pitchFamily="34" charset="0"/>
              </a:rPr>
              <a:t>For graph processing.</a:t>
            </a:r>
          </a:p>
          <a:p>
            <a:endParaRPr lang="en-US" dirty="0"/>
          </a:p>
        </p:txBody>
      </p:sp>
      <p:sp>
        <p:nvSpPr>
          <p:cNvPr id="8" name="TextBox 7">
            <a:extLst>
              <a:ext uri="{FF2B5EF4-FFF2-40B4-BE49-F238E27FC236}">
                <a16:creationId xmlns:a16="http://schemas.microsoft.com/office/drawing/2014/main" xmlns="" id="{7E547434-E7FD-CC03-850B-8D373437AA75}"/>
              </a:ext>
            </a:extLst>
          </p:cNvPr>
          <p:cNvSpPr txBox="1"/>
          <p:nvPr/>
        </p:nvSpPr>
        <p:spPr>
          <a:xfrm>
            <a:off x="6290896" y="2274202"/>
            <a:ext cx="2540975" cy="635559"/>
          </a:xfrm>
          <a:prstGeom prst="rect">
            <a:avLst/>
          </a:prstGeom>
          <a:noFill/>
          <a:ln>
            <a:solidFill>
              <a:schemeClr val="tx1"/>
            </a:solidFill>
          </a:ln>
        </p:spPr>
        <p:txBody>
          <a:bodyPr wrap="square">
            <a:spAutoFit/>
          </a:bodyPr>
          <a:lstStyle/>
          <a:p>
            <a:r>
              <a:rPr lang="en-US" dirty="0"/>
              <a:t>Task- </a:t>
            </a:r>
            <a:r>
              <a:rPr lang="en-US" b="0" i="0" dirty="0">
                <a:solidFill>
                  <a:srgbClr val="161616"/>
                </a:solidFill>
                <a:effectLst/>
                <a:latin typeface="Segoe UI" panose="020B0502040204020203" pitchFamily="34" charset="0"/>
              </a:rPr>
              <a:t>For ML.</a:t>
            </a:r>
          </a:p>
          <a:p>
            <a:endParaRPr lang="en-US" dirty="0"/>
          </a:p>
        </p:txBody>
      </p:sp>
    </p:spTree>
    <p:extLst>
      <p:ext uri="{BB962C8B-B14F-4D97-AF65-F5344CB8AC3E}">
        <p14:creationId xmlns:p14="http://schemas.microsoft.com/office/powerpoint/2010/main" xmlns="" val="14759565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1500B4A4-B1F1-41EA-886A-B8A210DBCA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5E55A99C-0BDC-4DBE-8E40-9FA66F629F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xmlns="" id="{D0AC0476-3ABA-E720-E932-C2AA79FEAF14}"/>
              </a:ext>
            </a:extLst>
          </p:cNvPr>
          <p:cNvPicPr>
            <a:picLocks noGrp="1" noChangeAspect="1"/>
          </p:cNvPicPr>
          <p:nvPr>
            <p:ph sz="quarter" idx="10"/>
          </p:nvPr>
        </p:nvPicPr>
        <p:blipFill>
          <a:blip r:embed="rId2">
            <a:extLst>
              <a:ext uri="{28A0092B-C50C-407E-A947-70E740481C1C}">
                <a14:useLocalDpi xmlns:a14="http://schemas.microsoft.com/office/drawing/2010/main" xmlns="" val="0"/>
              </a:ext>
            </a:extLst>
          </a:blip>
          <a:stretch>
            <a:fillRect/>
          </a:stretch>
        </p:blipFill>
        <p:spPr>
          <a:xfrm>
            <a:off x="1221602" y="891540"/>
            <a:ext cx="9799244" cy="5071110"/>
          </a:xfrm>
          <a:prstGeom prst="rect">
            <a:avLst/>
          </a:prstGeom>
        </p:spPr>
      </p:pic>
    </p:spTree>
    <p:extLst>
      <p:ext uri="{BB962C8B-B14F-4D97-AF65-F5344CB8AC3E}">
        <p14:creationId xmlns:p14="http://schemas.microsoft.com/office/powerpoint/2010/main" xmlns="" val="22032563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42240" y="365760"/>
            <a:ext cx="7213600" cy="403352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7424784" y="355320"/>
            <a:ext cx="3982697" cy="1636040"/>
          </a:xfrm>
          <a:prstGeom prst="rect">
            <a:avLst/>
          </a:prstGeom>
          <a:noFill/>
          <a:ln w="9525">
            <a:noFill/>
            <a:miter lim="800000"/>
            <a:headEnd/>
            <a:tailEnd/>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0037" y="223272"/>
            <a:ext cx="5102844" cy="2712968"/>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19418" y="3265566"/>
            <a:ext cx="6476022" cy="2759313"/>
          </a:xfrm>
          <a:prstGeom prst="rect">
            <a:avLst/>
          </a:prstGeom>
          <a:noFill/>
        </p:spPr>
      </p:pic>
      <p:sp>
        <p:nvSpPr>
          <p:cNvPr id="6" name="TextBox 5"/>
          <p:cNvSpPr txBox="1"/>
          <p:nvPr/>
        </p:nvSpPr>
        <p:spPr>
          <a:xfrm>
            <a:off x="5679440" y="3007360"/>
            <a:ext cx="6339840" cy="1754326"/>
          </a:xfrm>
          <a:prstGeom prst="rect">
            <a:avLst/>
          </a:prstGeom>
          <a:noFill/>
        </p:spPr>
        <p:txBody>
          <a:bodyPr wrap="square" rtlCol="0">
            <a:spAutoFit/>
          </a:bodyPr>
          <a:lstStyle/>
          <a:p>
            <a:r>
              <a:rPr lang="en-US" b="1" dirty="0" smtClean="0"/>
              <a:t>: </a:t>
            </a:r>
            <a:r>
              <a:rPr lang="en-US" b="1" u="sng" dirty="0" smtClean="0"/>
              <a:t>Drawbacks of </a:t>
            </a:r>
            <a:r>
              <a:rPr lang="en-US" b="1" u="sng" dirty="0" err="1" smtClean="0"/>
              <a:t>MapReduce</a:t>
            </a:r>
            <a:r>
              <a:rPr lang="en-US" b="1" dirty="0" smtClean="0"/>
              <a:t>: In HDFS, in the each iteration,  Read and Write operation from disk which will take place high I/O disk costs, developer also have to write complex program,  </a:t>
            </a:r>
            <a:r>
              <a:rPr lang="en-US" b="1" dirty="0" err="1" smtClean="0"/>
              <a:t>Hadoop</a:t>
            </a:r>
            <a:r>
              <a:rPr lang="en-US" b="1" dirty="0" smtClean="0"/>
              <a:t> is only single super Computer.</a:t>
            </a:r>
            <a:endParaRPr lang="en-US" dirty="0" smtClean="0"/>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6429178" cy="2802663"/>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58800" y="3148304"/>
            <a:ext cx="5273040" cy="3181376"/>
          </a:xfrm>
          <a:prstGeom prst="rect">
            <a:avLst/>
          </a:prstGeom>
          <a:noFill/>
          <a:ln w="9525">
            <a:noFill/>
            <a:miter lim="800000"/>
            <a:headEnd/>
            <a:tailEnd/>
          </a:ln>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665</Words>
  <Application>Microsoft Office PowerPoint</Application>
  <PresentationFormat>Custom</PresentationFormat>
  <Paragraphs>88</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Apache Spark</vt:lpstr>
      <vt:lpstr>Slide 2</vt:lpstr>
      <vt:lpstr>Slide 3</vt:lpstr>
      <vt:lpstr>How Azure manages cluster resources ( Driver and Worker Nodes)</vt:lpstr>
      <vt:lpstr>Slide 5</vt:lpstr>
      <vt:lpstr>Slide 6</vt:lpstr>
      <vt:lpstr>Slide 7</vt:lpstr>
      <vt:lpstr>Slide 8</vt:lpstr>
      <vt:lpstr>Slide 9</vt:lpstr>
      <vt:lpstr>Slide 10</vt:lpstr>
      <vt:lpstr>Slide 11</vt:lpstr>
      <vt:lpstr>Connect DB to ADLS Gen 2 Connect to Azure Data Lake Storage or Blob Storage using Azure credentials </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dc:title>
  <dc:creator>Prabhjot Singh Bakshi</dc:creator>
  <cp:lastModifiedBy>hp</cp:lastModifiedBy>
  <cp:revision>12</cp:revision>
  <dcterms:created xsi:type="dcterms:W3CDTF">2024-12-04T08:21:32Z</dcterms:created>
  <dcterms:modified xsi:type="dcterms:W3CDTF">2025-08-25T16:26:15Z</dcterms:modified>
</cp:coreProperties>
</file>